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8"/>
  </p:notes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83" r:id="rId21"/>
    <p:sldId id="284" r:id="rId22"/>
    <p:sldId id="276" r:id="rId23"/>
    <p:sldId id="277" r:id="rId24"/>
    <p:sldId id="285" r:id="rId25"/>
    <p:sldId id="341" r:id="rId26"/>
    <p:sldId id="278" r:id="rId27"/>
    <p:sldId id="286" r:id="rId28"/>
    <p:sldId id="287" r:id="rId29"/>
    <p:sldId id="279" r:id="rId30"/>
    <p:sldId id="288" r:id="rId31"/>
    <p:sldId id="289" r:id="rId32"/>
    <p:sldId id="280" r:id="rId33"/>
    <p:sldId id="290" r:id="rId34"/>
    <p:sldId id="281" r:id="rId35"/>
    <p:sldId id="291" r:id="rId36"/>
    <p:sldId id="292" r:id="rId37"/>
    <p:sldId id="282" r:id="rId38"/>
    <p:sldId id="293" r:id="rId39"/>
    <p:sldId id="294" r:id="rId40"/>
    <p:sldId id="295" r:id="rId41"/>
    <p:sldId id="313" r:id="rId42"/>
    <p:sldId id="312" r:id="rId43"/>
    <p:sldId id="296" r:id="rId44"/>
    <p:sldId id="297" r:id="rId45"/>
    <p:sldId id="298" r:id="rId46"/>
    <p:sldId id="299" r:id="rId47"/>
    <p:sldId id="300" r:id="rId48"/>
    <p:sldId id="302" r:id="rId49"/>
    <p:sldId id="301" r:id="rId50"/>
    <p:sldId id="303" r:id="rId51"/>
    <p:sldId id="304" r:id="rId52"/>
    <p:sldId id="306" r:id="rId53"/>
    <p:sldId id="307" r:id="rId54"/>
    <p:sldId id="305" r:id="rId55"/>
    <p:sldId id="309" r:id="rId56"/>
    <p:sldId id="308" r:id="rId57"/>
    <p:sldId id="310" r:id="rId58"/>
    <p:sldId id="311" r:id="rId59"/>
    <p:sldId id="314" r:id="rId60"/>
    <p:sldId id="342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23" r:id="rId87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99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D27845-1BC2-4844-A55B-051561EFAC88}" type="datetimeFigureOut">
              <a:rPr lang="th-TH" smtClean="0"/>
              <a:pPr/>
              <a:t>12/12/57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244894-59DE-475D-831F-17838B5A7391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D2E49-4E04-469F-AA16-50643738101D}" type="slidenum">
              <a:rPr lang="th-TH" smtClean="0"/>
              <a:pPr/>
              <a:t>6</a:t>
            </a:fld>
            <a:endParaRPr lang="th-TH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1F4B4-63FD-4F5C-9391-7E475ECB18A8}" type="datetimeFigureOut">
              <a:rPr lang="th-TH" smtClean="0"/>
              <a:pPr/>
              <a:t>12/12/57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1E28D-815B-41F2-BFF7-DBA5F7586EC8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1F4B4-63FD-4F5C-9391-7E475ECB18A8}" type="datetimeFigureOut">
              <a:rPr lang="th-TH" smtClean="0"/>
              <a:pPr/>
              <a:t>12/12/57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1E28D-815B-41F2-BFF7-DBA5F7586EC8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1F4B4-63FD-4F5C-9391-7E475ECB18A8}" type="datetimeFigureOut">
              <a:rPr lang="th-TH" smtClean="0"/>
              <a:pPr/>
              <a:t>12/12/57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1E28D-815B-41F2-BFF7-DBA5F7586EC8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1F4B4-63FD-4F5C-9391-7E475ECB18A8}" type="datetimeFigureOut">
              <a:rPr lang="th-TH" smtClean="0"/>
              <a:pPr/>
              <a:t>12/12/57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1E28D-815B-41F2-BFF7-DBA5F7586EC8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1F4B4-63FD-4F5C-9391-7E475ECB18A8}" type="datetimeFigureOut">
              <a:rPr lang="th-TH" smtClean="0"/>
              <a:pPr/>
              <a:t>12/12/57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1E28D-815B-41F2-BFF7-DBA5F7586EC8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1F4B4-63FD-4F5C-9391-7E475ECB18A8}" type="datetimeFigureOut">
              <a:rPr lang="th-TH" smtClean="0"/>
              <a:pPr/>
              <a:t>12/12/57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1E28D-815B-41F2-BFF7-DBA5F7586EC8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1F4B4-63FD-4F5C-9391-7E475ECB18A8}" type="datetimeFigureOut">
              <a:rPr lang="th-TH" smtClean="0"/>
              <a:pPr/>
              <a:t>12/12/57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1E28D-815B-41F2-BFF7-DBA5F7586EC8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1F4B4-63FD-4F5C-9391-7E475ECB18A8}" type="datetimeFigureOut">
              <a:rPr lang="th-TH" smtClean="0"/>
              <a:pPr/>
              <a:t>12/12/57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1E28D-815B-41F2-BFF7-DBA5F7586EC8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1F4B4-63FD-4F5C-9391-7E475ECB18A8}" type="datetimeFigureOut">
              <a:rPr lang="th-TH" smtClean="0"/>
              <a:pPr/>
              <a:t>12/12/57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1E28D-815B-41F2-BFF7-DBA5F7586EC8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1F4B4-63FD-4F5C-9391-7E475ECB18A8}" type="datetimeFigureOut">
              <a:rPr lang="th-TH" smtClean="0"/>
              <a:pPr/>
              <a:t>12/12/57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1E28D-815B-41F2-BFF7-DBA5F7586EC8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1F4B4-63FD-4F5C-9391-7E475ECB18A8}" type="datetimeFigureOut">
              <a:rPr lang="th-TH" smtClean="0"/>
              <a:pPr/>
              <a:t>12/12/57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1E28D-815B-41F2-BFF7-DBA5F7586EC8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1F4B4-63FD-4F5C-9391-7E475ECB18A8}" type="datetimeFigureOut">
              <a:rPr lang="th-TH" smtClean="0"/>
              <a:pPr/>
              <a:t>12/12/57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1E28D-815B-41F2-BFF7-DBA5F7586EC8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10" y="1571612"/>
            <a:ext cx="7772400" cy="1470025"/>
          </a:xfrm>
        </p:spPr>
        <p:txBody>
          <a:bodyPr>
            <a:normAutofit/>
          </a:bodyPr>
          <a:lstStyle/>
          <a:p>
            <a:r>
              <a:rPr lang="th-TH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ปฏิสัมพันธ์เชิงภูมิศาสตร์</a:t>
            </a:r>
            <a:endParaRPr lang="th-TH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0166" y="571480"/>
            <a:ext cx="6129358" cy="828684"/>
          </a:xfrm>
        </p:spPr>
        <p:txBody>
          <a:bodyPr>
            <a:normAutofit/>
          </a:bodyPr>
          <a:lstStyle/>
          <a:p>
            <a:r>
              <a:rPr lang="th-TH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หน่วยการเรียนรู้ที่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2</a:t>
            </a:r>
            <a:endParaRPr lang="th-TH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pic>
        <p:nvPicPr>
          <p:cNvPr id="18434" name="Picture 2" descr="http://www.baanjomyut.com/library_2/extension-1/image2555/image_1/4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3357562"/>
            <a:ext cx="5294426" cy="3057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14282" y="1000108"/>
            <a:ext cx="3929090" cy="928694"/>
          </a:xfrm>
          <a:prstGeom prst="roundRect">
            <a:avLst/>
          </a:prstGeom>
        </p:spPr>
        <p:txBody>
          <a:bodyPr>
            <a:normAutofit/>
          </a:bodyPr>
          <a:lstStyle/>
          <a:p>
            <a:r>
              <a:rPr lang="th-TH" sz="3600" b="1" dirty="0" smtClean="0">
                <a:solidFill>
                  <a:srgbClr val="002060"/>
                </a:solidFill>
                <a:latin typeface="AngsanaUPC" pitchFamily="18" charset="-34"/>
                <a:cs typeface="AngsanaUPC" pitchFamily="18" charset="-34"/>
              </a:rPr>
              <a:t>แผ่นธรณีเคลื่อนออกจากกัน</a:t>
            </a:r>
            <a:endParaRPr lang="th-TH" sz="3600" dirty="0">
              <a:solidFill>
                <a:srgbClr val="002060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28596" y="1857364"/>
            <a:ext cx="8229600" cy="4525963"/>
          </a:xfrm>
        </p:spPr>
        <p:txBody>
          <a:bodyPr>
            <a:noAutofit/>
          </a:bodyPr>
          <a:lstStyle/>
          <a:p>
            <a:r>
              <a:rPr lang="th-TH" sz="2800" b="1" dirty="0"/>
              <a:t>แผ่นธรณีทวีปเคลื่อนที่ออกจาก</a:t>
            </a:r>
            <a:r>
              <a:rPr lang="th-TH" sz="2800" b="1" dirty="0" smtClean="0"/>
              <a:t>กัน</a:t>
            </a:r>
            <a:r>
              <a:rPr lang="th-TH" sz="2800" dirty="0" smtClean="0"/>
              <a:t> </a:t>
            </a:r>
            <a:r>
              <a:rPr lang="th-TH" sz="2800" dirty="0"/>
              <a:t>กลายเป็น "</a:t>
            </a:r>
            <a:r>
              <a:rPr lang="th-TH" sz="2800" u="sng" dirty="0"/>
              <a:t>หุบเขาทรุด</a:t>
            </a:r>
            <a:r>
              <a:rPr lang="th-TH" sz="2800" dirty="0"/>
              <a:t>" (</a:t>
            </a:r>
            <a:r>
              <a:rPr lang="en-US" sz="2800" dirty="0"/>
              <a:t>Rift valley</a:t>
            </a:r>
            <a:r>
              <a:rPr lang="en-US" sz="2800" dirty="0" smtClean="0"/>
              <a:t>)</a:t>
            </a:r>
            <a:endParaRPr lang="th-TH" sz="2800" dirty="0" smtClean="0"/>
          </a:p>
          <a:p>
            <a:pPr>
              <a:buNone/>
            </a:pPr>
            <a:endParaRPr lang="th-TH" sz="2800" dirty="0"/>
          </a:p>
          <a:p>
            <a:pPr>
              <a:buNone/>
            </a:pPr>
            <a:endParaRPr lang="th-TH" sz="2800" dirty="0" smtClean="0"/>
          </a:p>
          <a:p>
            <a:pPr>
              <a:buNone/>
            </a:pPr>
            <a:endParaRPr lang="th-TH" sz="2800" dirty="0" smtClean="0"/>
          </a:p>
          <a:p>
            <a:r>
              <a:rPr lang="th-TH" sz="2800" b="1" dirty="0"/>
              <a:t>แผ่นธรณีมหาสมุทรเคลื่อนที่ออกจาก</a:t>
            </a:r>
            <a:r>
              <a:rPr lang="th-TH" sz="2800" b="1" dirty="0" smtClean="0"/>
              <a:t>กัน</a:t>
            </a:r>
            <a:endParaRPr lang="en-US" sz="2800" dirty="0"/>
          </a:p>
          <a:p>
            <a:endParaRPr lang="en-US" sz="2800" dirty="0">
              <a:cs typeface="+mj-cs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714348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UPC" pitchFamily="18" charset="-34"/>
                <a:ea typeface="+mj-ea"/>
                <a:cs typeface="AngsanaUPC" pitchFamily="18" charset="-34"/>
              </a:rPr>
              <a:t>ปรากฏการณ์ทางธรณีภาค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pic>
        <p:nvPicPr>
          <p:cNvPr id="5" name="Picture 4" descr="http://3.bp.blogspot.com/-rIEqWDr7beA/UsufF10l9iI/AAAAAAAAAJA/0AcB6w8q0qU/s1600/q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2428868"/>
            <a:ext cx="3595699" cy="2174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http://3.bp.blogspot.com/-SkPeIA2eng8/UsugNIX3EHI/AAAAAAAAAJU/FI4QMJe7dVI/s1600/bb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4714884"/>
            <a:ext cx="5014929" cy="1799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06" name="Picture 2" descr="http://upload.wikimedia.org/wikipedia/commons/2/27/Red_Sea_37.95521E_21.41271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2357430"/>
            <a:ext cx="2082440" cy="1558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14282" y="1000108"/>
            <a:ext cx="3929090" cy="928694"/>
          </a:xfrm>
          <a:prstGeom prst="roundRect">
            <a:avLst/>
          </a:prstGeom>
        </p:spPr>
        <p:txBody>
          <a:bodyPr>
            <a:normAutofit/>
          </a:bodyPr>
          <a:lstStyle/>
          <a:p>
            <a:r>
              <a:rPr lang="th-TH" sz="3600" b="1" dirty="0" smtClean="0">
                <a:solidFill>
                  <a:srgbClr val="002060"/>
                </a:solidFill>
                <a:latin typeface="AngsanaUPC" pitchFamily="18" charset="-34"/>
                <a:cs typeface="AngsanaUPC" pitchFamily="18" charset="-34"/>
              </a:rPr>
              <a:t>แผ่นธรณีเคลื่อนที่เข้าหากัน</a:t>
            </a:r>
            <a:endParaRPr lang="th-TH" sz="3600" dirty="0">
              <a:solidFill>
                <a:srgbClr val="002060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28596" y="1857364"/>
            <a:ext cx="8229600" cy="4525963"/>
          </a:xfrm>
        </p:spPr>
        <p:txBody>
          <a:bodyPr>
            <a:noAutofit/>
          </a:bodyPr>
          <a:lstStyle/>
          <a:p>
            <a:r>
              <a:rPr lang="th-TH" sz="2800" b="1" dirty="0" smtClean="0">
                <a:cs typeface="+mj-cs"/>
              </a:rPr>
              <a:t>แผ่นมหาสมุทรชนกับแผ่นมหาสมุทร </a:t>
            </a:r>
            <a:r>
              <a:rPr lang="th-TH" sz="2800" dirty="0" smtClean="0">
                <a:cs typeface="+mj-cs"/>
              </a:rPr>
              <a:t>– เกิดเป็นหมู่เกาะภูเขาไฟรูปโค้ง</a:t>
            </a:r>
          </a:p>
          <a:p>
            <a:pPr>
              <a:buNone/>
            </a:pPr>
            <a:endParaRPr lang="th-TH" sz="2800" dirty="0">
              <a:cs typeface="+mj-cs"/>
            </a:endParaRPr>
          </a:p>
          <a:p>
            <a:pPr>
              <a:buNone/>
            </a:pPr>
            <a:endParaRPr lang="th-TH" sz="2800" dirty="0" smtClean="0">
              <a:cs typeface="+mj-cs"/>
            </a:endParaRPr>
          </a:p>
          <a:p>
            <a:r>
              <a:rPr lang="th-TH" sz="2800" b="1" dirty="0" smtClean="0">
                <a:cs typeface="+mj-cs"/>
              </a:rPr>
              <a:t>แผ่นมหาสมุทรชนกับแผ่นธรณีทวีป</a:t>
            </a:r>
          </a:p>
          <a:p>
            <a:endParaRPr lang="th-TH" sz="2800" b="1" dirty="0">
              <a:cs typeface="+mj-cs"/>
            </a:endParaRPr>
          </a:p>
          <a:p>
            <a:pPr>
              <a:buNone/>
            </a:pPr>
            <a:endParaRPr lang="th-TH" sz="2800" b="1" dirty="0" smtClean="0">
              <a:cs typeface="+mj-cs"/>
            </a:endParaRPr>
          </a:p>
          <a:p>
            <a:r>
              <a:rPr lang="th-TH" sz="2800" b="1" dirty="0" smtClean="0">
                <a:cs typeface="+mj-cs"/>
              </a:rPr>
              <a:t> แผ่นธรณีทวีปชนกับแผ่นธรณีทวีป </a:t>
            </a:r>
            <a:r>
              <a:rPr lang="th-TH" sz="2800" dirty="0" smtClean="0">
                <a:cs typeface="+mj-cs"/>
              </a:rPr>
              <a:t>- กลายเป็นเทือกเขาที่สูงมาก</a:t>
            </a:r>
          </a:p>
          <a:p>
            <a:endParaRPr lang="en-US" sz="2800" dirty="0">
              <a:cs typeface="+mj-cs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714348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UPC" pitchFamily="18" charset="-34"/>
                <a:ea typeface="+mj-ea"/>
                <a:cs typeface="AngsanaUPC" pitchFamily="18" charset="-34"/>
              </a:rPr>
              <a:t>ปรากฏการณ์ทางธรณีภาค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pic>
        <p:nvPicPr>
          <p:cNvPr id="8" name="Picture 7" descr="http://4.bp.blogspot.com/-hmoa1hdAwPs/UsujoZ_VciI/AAAAAAAAAJg/MYbAjox3z3g/s1600/nnnn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2357430"/>
            <a:ext cx="2162175" cy="1075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http://2.bp.blogspot.com/-ktRdzHFBEvw/UsukPUpPxjI/AAAAAAAAAJo/kmU09Kn7UL0/s1600/o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3857628"/>
            <a:ext cx="2057400" cy="1023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http://2.bp.blogspot.com/-ojuasK7GByc/UsulUyE24CI/AAAAAAAAAJ0/wrYza7tBFVc/s1600/ttt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5429264"/>
            <a:ext cx="2352675" cy="1176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626" name="AutoShape 2" descr="data:image/jpeg;base64,/9j/4AAQSkZJRgABAQAAAQABAAD/2wCEAAkGBxQTEhUUExQVFhUXGBoXGRgYGB4cHhoYHRgcGhwYGB0fHCggHB0lHBcaITEiJSkrLi4uGB8zODMsNygtLisBCgoKDg0OGxAQGy8mHyYsLCwsLDQvLCwsLCwsLCwsLCwvLCwsLCwsLCwsLCwsLCwsLCwsLCwsLCwsLCwsLCwsLP/AABEIALsBDgMBIgACEQEDEQH/xAAcAAACAwEBAQEAAAAAAAAAAAAEBQIDBgEHAAj/xABEEAABAgQEAgYIAwYFAwUAAAABAhEAAyExBAUSQVFhEyJxgZGhBjJSscHR4fAVQpIHFCNTYvEzcoKiwkPS4hYkk7LD/8QAGgEAAgMBAQAAAAAAAAAAAAAAAwQBAgUABv/EAC8RAAICAQMDAwIGAgMBAAAAAAECAAMRBBIhEzFBBSJRYZEUMnGBobFCwdHh8CP/2gAMAwEAAhEDEQA/ANZjp6pqtRoRR4uk4lQLu8ITminYyleHxaJjMj/LV5/KPRmjjGJnbjNdlWhaioqKVdt/ExJeNmaiAxaj/wB4ysvMj/LXTkflFpzk7oWfH5QsdKd2ZbqcYmlkyFqU6SEHe1TfhFOM6Q0XYeBPEQiGcH+WoePyjn40PZPefpHDTuDniQXBGI5k4VSiABej7Wf4RESi5DFxfk0J/wAZT7Pn9Is/Gx7Pn9It07MwftjZMujxwgcRCtOcp3T5/SO/jKeHn9InpvIOI10CJIlgkBwOcLEZsn2fvwi0ZmNk+f0ihVpwCxhKlaizjvMfdF5c4ETjz7Hn9IknGE2QfP5RXa2ZPthOiPtEUjFqNpZPj8o+/eV/ylefyiPdIwsKEqmx74lLkvuPGBBi1fyz5/KO/vav5Z8/lFSG+ZYFYbJlJJYqCRxgg4eW1F1vW3ZCg4tf8s+fyjpxi/5Z++6Kmpj5/qXFijxGyJEsPqWOTP4/SB1S+BBHGF4xi/5Z++6OHGr/AJZ++6OFTDz/AFJ6ixrhdIV1g/mO2LJ0mSSSFkf0t7oSHGK/l+/5RBWYEfk+/CJ6DE5zJFq4xiO8ZhUkvLKWo4fzivDYZBBK1MdgKwjOan2Pf8o+GZn2RFuhZjGZ3UXOcRqvDniCLXb3xFeHqwqNv7QrVmvIRH8XPAeMXFVkgssZCUfpvHDJMLvxU8B4x8M2PAeMW6bztyxh0Z4GOCWYX/ix9keMS/FVeyPGJ6byNyw8IiaZMLRmx4DxiYzU8B4xU1vJ3pATg5pApJB/zrP/AOcTk5XiOOGPaZn/AGwWpIa9ez6QXhATuPGIZmx+aDGTBUZXiG9fDA8AmYfN/hFSsqxLevhj3LEO+hU35fEwoxcxj6w7i8UrLMeDIcsIKMoxPtSO5Sh/xi0ZZiWrpP8AlmP70iKTi+BmEcgPlFn7811LHaBB9tngwHUb4gs3Kpr1kqUTuAgjjxi0YYg6WSD7JSXs+yWfvrF4zMD/AKp/QIvTmY/mKPckfGOJt/8ACR1G+ILLyycoOk0Nbt5FLjwiX4TieJ/UPimGMrM0n83ipPzggY5Ptj3+6Bl38gfad1D8RL+F4kW6Q9hl/Fol+74u2hXhKhynMB7Y84grNQPzD774ruY/4j7Sep9InGExXsL/AFSx7nAizC5fNc6hiEvfTMS3kRwhmcYo+qSf9SR84qOIneyr9SflEZJ8CR1DB0ZInhiR2TAPjBAyVPtYj9bxE4mcLhfgPhFKswXbUod0d03PkSQxjPDZXKQQWmEjcqV51buaGOtHsn9MZsZgv2leEdVjJm6jFTpmPcy4cx6qdKF3/Sf+2OHozYn9P0hAcbM9oxA4xfExYaY/M7cZoP3ZLUJ8IpVheCjCT9/Vxjn4gvjFxp3+ZUgmN9Kh7R8PnAS5ixuf0/WBk5grdoqVj1chF1pbPIlcP8y+biZhNx4EfGOIxKxdvE/OBJmNJvHxxqgNoL0uO0thvMPViX3bvf4RRMngXV5fKKPxI76e8Rz97f2fvuiBUfiTzLdaDcjv+oiSSjinyikYlO48I50iGqk+I+UTskYhHRpNlecfJw39XnA3SJ4HwEfdKOEdtPidiFqkj2v9xhBm+cdGrSJcy1yxfsZXvPdDTpeUVLCSah44LLA47yKMQW9UtxJ+sNMDjDYJB7CYy0rHniO4QxwuaqFlmJsqyIeavpSRWV994hHjpmknqEcn+QitWcKIqpR8IW4nMKua9sDppIPMhpCbiXo6v1GPkqf2u0qf/iYpOYSvzSgewkfGCZGb4cBuiV3KP/dDpyBwsWYn4kJUpJ9ZagOSSfhBSRhReZNPYlo4M5wm8hXeX/5RIZrhHH/tx26k/OBMznuD/EGS3wZGWuQTSbMA5p+sXmbIFpk09ifrH03McICCxHYPi0T/APU0lLCWinEivvge5nGVBP2ldz/BgpxSSeoSf830eI/vg3B7i3vEHDO5EyiwvtB0j/7x2YMFep7F/wDk8SbQg94Ilg/yDAzjgbJJ7S/uAicrH7a9I4FJPwMcxGIwo9VEwHiFav8AlAE/FS1USkjmdPwEXVVcZCnEnOfENTODvrSe9XuaLxmad0IPOo+ML5eXrVZcsDmsCLfwlf8AOkf/ACCLEVeTOysLTmCRUBP6lfOJ/ilN/En4wrmS+jPWMtfJK390dONlkf4QHYpXxMd0kPIGZYAGNRmKNwp+RHxeKzi1cD3gfKE6sQNogcTE9BV5ltgj6VmSfzJB7h8oMRmeH3QP0iMr+8cfdF6Skj10DkdT+6KtQh5nFBHszGSNn/SIHn46Xs3bpaFEwpG4PMF44hcvdSvCOFAHPM7AEJVPD3iwTEbqUO4H4wtmrTsfM/ECIhQ4mD7ARJzHI6L+Yr9H/lHQJfEn/SPnCZ4sS8UNf1lf3jPqf1fpEc6vE+74wAJquMfAqPGK7frOz9YcCnirxiVP6oBAVwgnDSlE2PgYhhjzOyPmWuOJ8I+ce15RyfJIioSzyivHzOMzvSBJqe6C5M3tiWaJwrkSAFKcuslWkb9UEsb/AChbh8xnYYnQtSd7ukjsqH7oyD6sRYQQCIyoLLkcRhjc06NNTew+J5Qp/FFqITdRowaKszzLp1mZOTrVQarGgppAsG7qxGTPSEnQAPaD3Y7k90LXa2xzlcj4hAvHMImLWKrS3y51I84icWnkO9oMy6XMnECWm4uaBnaps214JzyTKkpRLVIlqmlA1aQpY+m9KRNOp1JByxgWsQMF7mJk5gjYOWdgansFecDTMzGvQxR20PIl7Du8IJlTViiZSwl9kG9+HL3Qw/BVT0DXLUCmym0kAvR1bctog6i8naxODC5ReTBE5gyWuPZJqeY4cY7LxkslnIN7v998RX6PpAYqXwcafItyitGRoSzLmU4pSflDVNWoqH/zb+oA6ik+f4h/SpADk15cn90cRiUdIgpUUs7gtV2ps1HHfHZWUyynSpSz2BIpwsYC/B9M09EWSGB1l1UFQkBLAWuXimpt1AqPWbg/pJqsrdsL3j2WZZYhZpdLBr21E3aDZScMsdVcwEGoUn3MYS4eQA4ClAiho3OrbUvSLU43QXIDKIcgX/pKhvQeTQhpte9R25O2TZVu7d4znycOkgCapzZ0gP5xUJUs2WT/AKfrGex2EWVGZq1pUtwlIOpI/K40lgGAudqBzBWWM4WtMyWBVRYkUqXoTc7CNNvVLM5TkQX4fAyWjkypftn9P1isy0e0fCCpc6SpQSlRJVZ0kO9m7YOVldaJMa1eqRxlWiTWFDhsxRLkIJqogdjwBiMKOkU89IRYOlT6edN/hA8zNwuZplgaHIdQLqahIpQcPsQJiJUpcx1FQIa1UjkkEAgW43jJ13qCsTXgkTQqqcckw1GHdToxSSOGlQND2F41WGk4PT1yoqIDkAgPu1bPGXwuVBXXlTtmpLsf1fKK81yKcsf44ZhRSaPvYxXRFtpZR9j/AGIK5kLbS+P2jjNsZhZf+GSo7g190JlekUpJokjmHHk/24hWj0Ymsr+LJ/1a27+qWhRg3SX1AkF6VFKXPxaL26vUoOeIxTTUwOGziadWfLKgFJWkUop35O432gtGYhJJordjt5W3hZi8wStAUFJSsFq1cfmsL198U4datGs6VpTcodKhwNq384yjqrS28kgwprXGMTQ/iYIcS3o7JQ5bxPKIzvSWbKDDCntUkiu1hXaKE+l84o0hXWG5DksLE27290KcfmM6eglUzVQqAqAQK9UMzj4w82ucrgk/bEWrpO73KMfr/wBTmL9KsQSRpCOxFb83hhk2edU9OSD/AFDbZt9oR4VSmBtVgHapZuXx8o7j8Hql9Ih3TRSBU/5gLt/fiwfxThhzzHGprYbcYm3lYkKDoYj+msMMHPVxbtjyaXi1oLpJSdiKcIf4L01xSE6RMWoDc1IFqEw+deSMFYBvT2XlZsc3zNMoalnkOZZ2HhCU5+oh0ywQ93cdjUIMW5viZGYSpapk8ypyX1EpJSRt1XYFtxesSyjCYFEvops7pGOp0qKBwuUEb2BgNuqdgDWcSipWo9+c/oYkmyiGTqPM9/3tBKpnU0q2OxZuBD9v3sThcvSS82a39KElRI/zHSE+BgtUvDJNJSlclmngkARnLoLn7iQ+tqHA5/SCSfRRM5CVy5kwsa9UCrCm8F4bIFSy8sMqgcnh227oORmCtISgBCRZKU6R4CAZuOmFRGlRAoTYPy8qvGqUr01Ya3EzhZqL3KqePrLlZdPNyO9Y+cSOTzz/ANRKexX0gEYiZV3NH6p8QA8Wy8cpJBUHAuN2qfHnWBJ6vVnbt4/aEOjvAyCM/pLj6MzFXn/7jAOc4EYUJ/iKUtbsHJYC5IB+68I0+a4gycKmcJaypenSnSSz16zWAHwjO4DAKxs558tQS9VJTpV6p3Ittw+JNTqBjavnzKaVbSd9pwo8cc4iyXi1kpIJch6Uran1hng5yS5mBSQDRWx+/hFWNw8mSvo8OVr0+spagpq2T1R+q3DeBcRNJeotSorsbGp5coxxdZp7PYZqMi3JyP8AUZzs0lJDIZ6NV3e1gWP2WgQzUu+out1MQQ21GcQoTOq3rUB6tdJDs9AO0Bq90XCcl2DC1lVcCosxtUCt6RW+2205ckya6FrGFEInKWlWpSaGiWtqb1QWobVLCpi7DrVVhqG4vRquN7d/OPpsv+GFJ1Go5NR96cPsw5m4OVJwoYpVOmqBBCS6eop0p3YOe0qFmEAUbhCRHNUiW6usGVVI2rzqK/G0ffjKlhisqQQ7GgDB68TbziM3KMTpUvolBLaiVAJDXclRDXNCONIGwuGlqI1ubXJbsDN/cWg2Ci85lQEbnvG2WZ0mUCySrUR6xok1qGf3kWi7E+k2sKSEuCK1PIbGlTAGKw0r1WFuDbcAafWKp+XpV/hqIUH6qyVB60fSPGrP3xyaplGAxAlG09TNuI5gQShIIQlkXYFy99y5tZzYwJilFRS5dRPVPq22LAsXHxhuMknMFapO1CtfN0lpY4v3wPP9H5rhpkttwFK4irlFaDlDNWnsf3AZk/iKlOGaAYHGrQX1GhY3oa08tu6NNPzaYJboCVFqk0YcW+cIfwpctzNULUEsmr8XSABYvy8BcbmjqajgsHdgx2A57kE8oqRZW+UOD5hCld3OMiaULVNQoTCSFAuACAx2JAe32YyGe4YSikJVqSpyk9hYp7Q8OshxgSWUrtuzOzFwKV+2hrmGARNRoU4SRqBFdJFiONCavWsKre62+85Esm2o8DieepUSwrU2jU5MoyxV7Md6bX2iH/ojEhQUgJmSzUKC0hxs4dxDoeiM8bpIodJLMXbSDWwDv3duhbQ7rgTrdXQeAwm59F8DhZskTE4WR0iXBIlISSoC4pR/nHl/prmM4YualctMmo0y0lJCRxJQWKjUnflHp+UyRIl6UE1LlyCXbl9YCzPJ5E8lU2ShSjdTMr9QYwzXpGNY3d5kr6nVTacjInkiMYT6x353FBQfdYMkZjpUOwXanz++cbg+hOD9hY7Jh+LxBfoNhLgzh/rSfeiKPomjI9Y0jfP2imThcFiNKJyRhyWabKDO9ukQeqoODUMYHzr9nONkOpCRiJbE6pRrpvVBr+nVDqb6DSVEFM+cggMHCVDyCffAfpvns+VLk4ILZMtA1KSrrTfZ1gF0DfSXem0C6VlY57RvTa1LWC1nMxWlblJStxsQXHaNoKlYGcahNqEBSXe9niE/Mp04utalKZg5dkj8o5CsMMrs1H36zD6msAsYgZjzkgdpqV4ZYNvKJCUpIdSWHE0je9PK0lepGgAkqcMALkmPOfSTOxPWShxLTSW+/FTGla14NGrqNd0l7czy2n07Wn6fMlMxBV/h24hvCvnAs3FFK7NSrm5PwpcPvFMmeXZ0t21FHFg+zMeMSxM9tIuGCn3F3N6fQx5266y582c/6mzXStYwok0zQSbAu7O7ODdr05RdLEwkaFDXQJv670TU0c1c23ipPRivWcu1dv6buX22MEo6oC0stWySWKS7O1NRDb9nAQJSAZYjieiIVN0p1nraRqI4tWMv6R5238NE0OfWUC+lPBLb3r84QY7Pp84aVTVEPYEJJLWKWYgEjvAhHPKitSUqS/AVDs7M1FUPhTaNV9YXXYgx/cQp9PAfe5z9PEfplIKRpLNY6d+f2XhfiFlJIWWUzHq0NDUnhZneBsHmiSVdcFjYBqE8RWh98PMNjUKZ0A3YqQFU206gdifHeMzBQ+7tNBgRM8tKCxSgOSdRRqYdatHariOGRNSpjJWogesE0USL6he/d7tph8yfql9IOw007BQRDNcHO1oElLoPrLKk7s1CQWFbVtGhQKbFJySR48xJ9VYj7WUAfJPEF9F8MgrP7wkpllP5ixJcEAtUAAM1to3UjE4ZKWllKQNwGbm/1jOLycM/SJA5nfg8dOTgIUrpQBpJccGvGhVRSvAPP8zOt1T2H6dpkvSz0g/eMQZMhajJTR0lxMUwL2qkWHPuarKpSU1UVan46tn/AChxe3KEWWLdZCXSAxUUmqgCNvh23jYYPDytFB1rsosTyLbubdj7xk66whiJupWtaBVEqzKSoVAo3IPYMkKHVPJvlASSy93vpJ4gsxAu+mjl4YpXsoJUg0ZRqH2BB4jlEpOQzJk5IQnWACtw4LBmGr2n4mrnnClfPtM7tPpMw6U8GLmrOAGbhuPHuVY/OdBKKJUQNKgQpnuSOUegZL6LFkqn9X1nlhVwagnT6pcn1TanBr8z9Acvm1MlSTZ0TVjvIKiPKNHTJco25IWAPQ3ZeeL4zHLq6geJ4uGNuHx4QsClKUz1d++PSPSD9l2k/wDtcSFE/wDTnEBReoZQYE03AteMNmmRYjCn+PKXL5lPV/WHT5wYJjtNCqysj2mDSsQUmh7r+UbDIcfqGmYOratdgLbuD4xkp04KAUGelO4J7iCBwvB2VY1IGksnYElg7OHPaN+ML3pvXtJsXKz2fLMvlS5CUpWZgqQs9vk1mj6YANvOMNkGeLQdJJULaKMaMSODUtd92jXdIiYkLBNuJDci0aehuRxs8jxPIeo6d6n3HsfMuOIA/KPGK1Y4D8ogSZMDEgvAZmHcN3xqdMRNQTGwzNP8sRYjMEH/AKYhEpUfJUYg1LL7TiaWXjEex5x5V6e5WmViCtClKTM67KLlJsQ+44fSNxKn7MR2xmPTfCqJQtS+rUBO4apI49sLaitQhJmn6RayagAng5mNly1H1Qe4GG+X4FZcFJdnrQ+cG4chAAFBWzOHpzG4MHnGFKmCgAQ4eoa1LR5yy0nhRPSvaT2gHpfj5kuXKw+v1wFqSFWS/UFLOXLckwtmLIAKgC5uKsT5bxRn2D6LETEYjV0grqd3JL6rVcH7tFBUlEsFJ2IHHalQ1uHlD2qO+yBorVagFjCSqoSK1u1GDB613tzg44shuqWJAJHbuCGFzUxnsPjHUAlKaNe1Abk2v49sMZeJQQNZSzMXDBrcHNXD70hN6/mEZSI2w0/YK0vsDRVLdrAd/bFsqdQ6dTBR1UYjiCaF6XhWgsEqK0EtbQ+p7sOLAd/bFicb7IY1JSbh7ghqE1o5+MAZPiUIj4JlKIKkajRlElherAgGm55R9Owsor1mXK1BgXloBDceTwEjEFlBmB5bAuQ5tcFqW7YsE13CC4DA1d6swIvdPFmga2OnAMXapWPME9Jc6xEtTaUpSzFYQklQ9nU1ABsGNYpyTGlYUAy60FCoPwpYH3Q3lzlJuzggOmr0Z+O3f1YrmTfzFKQS5oGoPBuw8gawwblsGHHMlAEXaomsyvCyEIlzJqwVM+k2TQhm3oxNNm4xHFZ1JQwTVLcdhw4xkel6QJAKdZZ0GlCG9ZRG53IuC9Ys/fAl0TUoFd01rvV73pWkXqvSpsKvHn5it+ka785/aaKdnOFmhImyyoJU4HA8aGLZ/pHhUSi4IlgNpABcWYAmEGFwstYfTU7JJ33H3XhA2aYaUhkqStlEAEkV7Dau29+EODX6cnscwA9P7KTxMzJGvFLOHQtMsklAuQGoCoPx+7xsJS1KJCio2ZySCwZwoMKiu9SYVywmWakhIKikOAKMSBVrteGWCmpKhoch2DKVRQ/pBtv3GMzVWdRtwE1mOe0ITP8AWDVDgvUk28CwL1eNR6KZ2lBMuYEgFjrZusWCQrYUp3Rk8QrrlKWFXIo/bXtdhyj5E1JOoG5IO4dqppYF3rwELVuUYOIJlyMT1wxlvS70kEhpUpQM9X5blKeJHE2HixaKvRz0oSCmRPGnSKTLICQPzE7ONL8WEYL9oOTp/eTOkzkKRMOonWHBLUYB+HG4jcW9bKyQcHEXr03v93aGhJUor6wUoalay+ouXc24M9agPaNvJ9JJZQlKDrUAArgaVIO53jx5WYlUwAakptSpKiGdxctyumNBl+IWhn1VDniC+9Ab8ALxnK70Hd3zD3acMuM4mszbJsNPczcPJKj+ZKShbPbUkvGUzL0FTVUiaUHZEwa09yrjvBh/leYhaWVQigferDvqB3wRPQ8ei04p1Cbl/eefbVazS2bS3/BmWyfJpqJielUjRVwlb1d7Ecav86alE4JSEu7cLdp5wKsseUUzpxG3fBqtFVW+8d5Nuqt1Aw2JepTk3AihTE2PhFX70YhNxNNx3PDcEqNnid6Qgs47zWL5U67i0BoxLFyCeNIM6RBDn6d+8UZsQpr+RBs6zRUqXqSKksOA5mMHjcQpanUSTzPGPR1YhLEFiOH03EI8wyvDrL6Cl/zSy3im3lC2oRrEws0vTdRXTwyHPzE+XFS0lJS4A/KKs4cOKsaV5CGyZgUGmkHdiagvxHu5CBsHl0qWp+kWQDbSASLtw2hvKnygXSkkkVKlqJu9ksBfaMZ/T7mbgTQs1CZ9uftG/wCNYXEjTi5KFDYlIVXhxHdFGZ+gGFxMorwijLUagB9CmDAaSeqecJMswKpxZKa0rcAPc8I9My3DCVLShOw4XjSvqrB4mR1mqPsM/PZkGVMImJPVJBDsQofWGAxAKVMKVaup3oX1Ggo7AG+8eseknoPIxilTNSpc0/mHWBIYAqSezYiPIs9yhWFnLkqXLmEXKC/cXHVVSohGyrJyJt0albxjzDsOkFwjUFOHKiBpS4DWIKa1duMXlKQpxVKmqwbWNmemwsPW2tCRMlZBUDR+ANzvV3dhbeC0rWEsKEEkgLTUp/p7C9HLQmyfWFZZopEygc9UE8NV9TirNTt8nonGrDrF6satXqhnPNxtSjRDBYjVZSQq39JBuFC7EE1qzbiLZa0helMpJITRy6ggu+kkhme1N7wttwYEjmQw09yClNWsbguerwLUr1T1uUSlzHQwLa3IZ2YB9QJuCakBxxY2ExM1HRL0OWZlBqtehYg1Dgg3uWiiXiXS5BWkdYlTak1qoAWuoOOEX2Z5EnENw2PICCpmYB0jTWpoQwZzz7oGmZmnUkFSq0rUmrhiAKu3EObiK1z0pSTK9VRciqSQohzQUL6WbZoF/eUuyiVIV1VJDEskuCQ3wG9oIKxnOJcLGuQYpRmdahDm93P+ZhVi3PjGhzDrdVnBBdLkBlcduTmz8YVZMkFI0sSG65JJHVYOGcM5q57nhjmcs9GhQUUMo9YDYihYuaurhU7UdSzmwEQbd4qSGllJTV1DWo6jp1khSSFaRS4LUenCuXjGUxc8eq/MOBs243HeKpuUzUIVMcmUmYGWQkOFAMUpKn5EP4VhXhZpStwUkB+q9GOzAnlxYiHU0xccS2BNmZiZiE6ndJBJDOBxd6hveYEnTWT0hUopp6rGgAU/rMKHbltEsqnLZaEBRUx0Io7gBgxIdzcP31h/lvokZstRxBVL1OyEkApdg5LEB2NOCtrQrXS24iBZlT8xmXGISUOlwEl31OFJKXUQVOQQQKdrPAisSlaSdCW1AMKpLPpccfC0eg5V6FSJFjMXW0wggUZgAkEjlFeLyrDoUlIRIGq38AAU7uB3h5NEx7RV9fUh4nlM9Spc5STVNSUgs6VC1d2bvEafDSkKlCasKCGJcByQEuQDRyGAF6ttWHuYYWWa9HKVt1kpoOzR8RFUrECXRISkCwSkBuykNN6czgZkH1SphwDF2VYWYvQsEnVMUkqQXAAGrWUgnSCerUAcI0P78WIOksSHatOe79sAz8zBSxc8XJL9sL5uK1UFBDul0XSJMR1F34n/ABh0/GAqqGbn4cv7wNMxgBdm8xAy5kVGa28aGMSi0D4hMyYVF3aKZuIIJDU2J3gZSXcgvvEpQUdw3j5R30jS1qJcnFB6lgedPdHxURYBSOERKANgIipYNHi2IQKPE6lRIDPHFlY3fl/eKkTVD1SD20jkxajw7XHzioyOMcQypz4nQVbiJpVEDLU16xEauEE7Q4AM9HyRMqXLaWXG/Fxx+zDGXOBJAuA5DG0eWSM2Y73pvbg8GJ9JJgspfZ8a2jMNLHzMZqGzPUEq4GMr6TegcnFLVNStUqYqqi2pKjxIcEHsIHKEmEz+fp1anBNQa/2hzhfStWj/AAv923G12gfQbxOWx6jkGJU/spmsGxMssXbQpNO4mu7xHF/s1xWrqKkkMwKpq3HMAyTs9HN92jUYf0uQ1UqSXsfv5wxw3pNJKgnWA4J7vm0Ltp3HiNj1FvMxmB/ZriClYmrkpUSkpKC4AFwr+GknuI+EM8B+zhSQ0zEIoA2iVV3NXUsg0PCNZMzVD+umztwo7nlFkrHJUHCiRsdj2QFqMnkSTrmMz0z9m+FVq1LnFRbr6gCFBOnUyUhJLDcERXM/ZlhlKUTOxPWDEBSGHFv4dHjWiaON63iubjkpuQ1BTjBVpEp+MYeZm1fs0wJl6B0wV7fSnU/FvU/27RjM0/ZZiZczVhlpmo4KOhbcPZPa4j1QZkncte8WS8chViD97iL9AyU9RIPBnneQeiWJ0r6TDhEwpKQVTBpDqDkaCsuznawjeYLJ0CUEzkS5hclymgdqAEl7Cp3FhBfSuae9otSYCNMBzLfjWbtKZOAlofTLQl76UJDjgaVijFZNJW5MmUrtlpJ53EHFVYoxOZSpTdLMlS9TtrUEvyD3iduJwYt5iifgsHhWWZUuWqpDIS9KkhhRnvzjs3GJV6pUx3AFhxBO7HbaPNPTPP8ApcfN0TOllBKUSzLVqSAUB9wKrJcuzgQz9HsxUChRfT6pFxV9noRQ02IvCzXmuzkcQt2kJTOeZqFZrp6rKWGsGo1nrvyMKMbjFKc0rzfw5RaaHSog6hq27tqGp3gKegbUj0NCjGZ5yz8/MExE4jZ4GM8nZoni1FqH4QCnVvX72hjMcprBXMsXMinUXfU44RJYgNcwvVxEEx2pM9pNSS/rRybroLxXLmvBEuZHRnBEnhpyrafF/hvEpi9LOaneOa4rxZdMRtEqFy3aFyZIUdy+/wBWhlhsEnhCbLsYE08+PdD6RNFN6fe0UJMU1YsQ4GcQwYBDcX20i/Fmhfi8u0KDBK0m3VrWtbe+GcmcKXMFLnIo5SK7/WBtnxM6vUujc8zNTsBUPL02LOQ4PB/hSOKwgNQGfYrHxEaaahCg9+NfcdhWBugQRYpanVL91YgM48xxdd+sycrJpyg4lkDiqg+cMMJ6NS0jVOxCA/5Qfs+UBYrN1KDAMCbpSPlE8KsKoHUeApvubecD9zfmOI27OBCzhpCSRLxDPxFD20iUlC+BXw0Vtuw2iWEyBU4kq0oQPzPc9u/CkbTI8rTKQwF2fbalC3HhFOqUPBzF7NpHPeZKVhVmvRTR/p3ghOAUQD0K1PbqgP3kxvEyvsff3WITjLFCpI5Pye3ZHNqiO+IuKd3bMxsrIZyw+iVKD3BqO2vujSYYy5MoBLaU3U+/F4sXLckIWNSSx/MQCHb+8KcflzhYUSAaktQt2MO8QAuHMJt28Sudmi5pIR1ZfEXPfAqnSGQvSeL3+sRXMCRpExBA9p3tuXqXgBEhcxeskABqDjz4Q5Xs7CJuthOW4EbyJqxRReJT1N1hQ2233qNneBpMtSEqdTgAsOB74FyycTNeqgAQKAsnYit7wSwhRAVVF2yD2msyvEqYBRSVN1iGG9HEMwotbveM5+KKSh2Ic0cB2FzDCTmaW9cOw3G+9ObwkQTHgdsbpO9GjAftTyGbPCJslJX0aVa0v+WhdIO9KtU0pGvRjUKqFO8WTMQGNa34+EUKkcxmnU7GyJ+d8umdZqEHixHK457Vh5kGYEq0AvRikED3m1L9kP8A0s9B5k2YvEYdWpSlalII0sTcpO45XrvGOxeKmyVplrlmUuWSSGCSSQQC+4Y9hjP1FO6egrsS4e0zf4VKvziiVN2b0aoL7j4wVimKwkBQJ/pLdvZzjJ+jvpEX0qokbGxG9x61SaVYmNjImJV1SpQLsQbM/kxIPfWDaXXGoit+Jja7Q87hFeJwxCjqB+ELcYgjsjTJkSzqQWo7B/zWIrc9jwmxuFYmgfjG6r7hMymza+DEq1KG7jhvEtTxZOUzuzwBMnHfwaLAzYrG+X6IqW4joWbx90sWjCgylM1W8ES5w3ivUIrmJ4RHbtDbQ3eEFANUxNE9STV4CTMgmVNcRUEGS1fHMOlZorj9/fdFv4suzhtqe+FK0HZosw0zifKK+cGCOlr74jM5mbE1ZqU2bhbtiyXj5g/sYXT1pIq3IxGQViyokyBpq8dhIZfhTMLAFnD95YOdo2uUZdLSRyFQaAGgcndq/SEWQ6kuUpcAu6iGBuN7xo8DmnSCqkAB1FxYPY184z7XzELSzNgdpoEISl1EhIapokDYFzYQrzz0tlypY6JSZi1OkDgwqo0sCR2xhfSj0x6ZSUJJEtJuKa1BmVyA4XrxaF8xapjllKBFFAVBBNal2fwFN3OZdqGHAjVOgwNzxrjM8mziSqdxDVALh3CWYesBzblFPXCg4UoKADuxcAbBy7kUDtWsAmQpw+oB6lLsTyBLjatbCwjTejeVkfxJhKwFEJSxGtzUinWO5Lt1u4o43GPhVEP9F8LMWX1LQUOpaiFMwSCUyizLAIIuwJNSxjVz8ehUtKlsyg5Y0PhU12jOY/P0pcE1bSQDShNkpDUf3jaqPEZwqbuQOyvHkB9I0tPUQeIlrWRgNsKxk5C3KQAAbbl7MPrAKMYUE6Sk+NPCjxU6ljSVMAHY2bjSh8YnIk6WNL1+d41a6zMuwrjBla8WuaoJKq8qA9sMsBNWlOkp0h9iw5lwa9kDGc3qsatuK9w74guYdy47PJ4Psz3i5ORgDAh3TayAovuak1r9Ij1Hfe7sPlUwAMYWIpy7PiY+w8678N4IFEoUaF4LGgLOicQqoD2f584cZTmXX0TakminfU+zAtvRuUZRIQD1VHem0XonFwXIIsfpFDWD3l3r+Jv8RjABQuRRnF7sXNRS28ecftOxqJqJJBDuqm7MOW9N4bYLMzq6y1JDXBvtUWfnC30mywzpNzqSTpDggf0ngSK28YTuqxG9BZ07RvmUyCXqJd1UIII/KWsTZjWzxsZeL6MqFAxBGog6mcdVQYAuXs9TGHyqZ0cxlAhbtUsB2iljz90buVhXV1Za1aaEkMh0kkEqIDvqNXNq88DU1Mz9sz0FxA5PaErxADaW6wBJJO1GB7hbjFk4ag/fu3cXPhAM2aCoBKQQlOniKb7eMF9J1GZiDVhpq1WEb+iDLWA08vrQu/KxPjkULwEG4w0xEwnthIsOpxTsh8GP6TJXBlqxA60GLjECYuRH0yIMmURFwESMfPFQuIbJM7piQERBjoMRLYkgIoUCOyLSYpmTSIHZjHMIgnUrPbBkhdLNASJpi1CeDwNGx2lmXPBjrL5upJQEFR4hg3Nz7ot6MyklS2GqjEuW58jbvgLBKKUOmh1J98RmYlRBdRNO+9nu1bWhVhMPB3HHaUjJJasRLmoUkS6haUgOk6FMQ7gglhyjuLy5SFMFoEvUCEqKiQBxZAc1Nm+EWYdIgTEJDwu1KnvG+u49ue0b4jHS2UkKXpKgdKQlIokJbWQVlNHo1SdoHOYTGKUOkF3AJJPElRqXgHHoCVMKDq+aQffD7L8MkJBapQ5qauawSrTqIvfewXJ5iiXLU9iSeUMpOEP51EU2Y91bGCZ6yQa/Sm0A9ITQmlYdStREWsZ/pLtYsGT5/GKpuKBo4U12pyftgVayFBuUUrHWJ3rBgcTkoBPMuxU5mvQvxfjHRiBckAHe0Ksastc1PwgdayUiv28RvwY6ujBURkub+YGluLxzptx3wHKUw8++CRHBjJaoDvLejD6heILJBcmK0mo747iExaQF5wYTLxYcQdh8SA+n1i9Q4dwQx7H5QgQawdJVv2RB57yl2nA7RjLXMlrOk3vQcK3ccn7YsnY5czqFaiz0+ggNE01D0geSawA1LnOIMBmHJj2SkIG1b1eJT54Y1a5doAlLOgHdzAuImnSa7H3QYcRVdOXbkynFYtTkKZ+I3gFMxyTvFGqLZSY5WyZv10qi4Ev1REmPgI40FzLAT54rXMIiwCOFMDcmGUCRROi0GKkpEWGKgmXIEk8VrQ8TAjrRU8yRxBbQTKWNvOK5oiCIWJ2niG27hP/Z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14282" y="1000108"/>
            <a:ext cx="3929090" cy="928694"/>
          </a:xfrm>
          <a:prstGeom prst="roundRect">
            <a:avLst/>
          </a:prstGeom>
        </p:spPr>
        <p:txBody>
          <a:bodyPr>
            <a:normAutofit/>
          </a:bodyPr>
          <a:lstStyle/>
          <a:p>
            <a:r>
              <a:rPr lang="th-TH" sz="3600" b="1" dirty="0" smtClean="0">
                <a:solidFill>
                  <a:srgbClr val="002060"/>
                </a:solidFill>
                <a:latin typeface="AngsanaUPC" pitchFamily="18" charset="-34"/>
                <a:cs typeface="AngsanaUPC" pitchFamily="18" charset="-34"/>
              </a:rPr>
              <a:t>แผ่นธรณีเคลื่อนที่สวนกัน</a:t>
            </a:r>
            <a:endParaRPr lang="th-TH" sz="3600" dirty="0">
              <a:solidFill>
                <a:srgbClr val="002060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28596" y="1857364"/>
            <a:ext cx="8229600" cy="4525963"/>
          </a:xfrm>
        </p:spPr>
        <p:txBody>
          <a:bodyPr>
            <a:noAutofit/>
          </a:bodyPr>
          <a:lstStyle/>
          <a:p>
            <a:r>
              <a:rPr lang="th-TH" sz="2800" dirty="0">
                <a:cs typeface="+mj-cs"/>
              </a:rPr>
              <a:t>ปรากฏการณ์นี้ทำให้เกิดแผ่นดินไหว</a:t>
            </a:r>
            <a:br>
              <a:rPr lang="th-TH" sz="2800" dirty="0">
                <a:cs typeface="+mj-cs"/>
              </a:rPr>
            </a:br>
            <a:r>
              <a:rPr lang="th-TH" sz="2800" dirty="0">
                <a:cs typeface="+mj-cs"/>
              </a:rPr>
              <a:t>ในระดับตื้น มีความรุนแรงปานกลาง ถ้าเกิดขึ้นบนแผ่นดินจะทำให้ถนนขาด  สายน้ำเปลี่ยนทิศทางการไหล หรือทำให้เกิด</a:t>
            </a:r>
            <a:r>
              <a:rPr lang="th-TH" sz="2800" u="sng" dirty="0">
                <a:cs typeface="+mj-cs"/>
              </a:rPr>
              <a:t>หน้าผาและน้ำตก</a:t>
            </a:r>
          </a:p>
          <a:p>
            <a:pPr>
              <a:buNone/>
            </a:pPr>
            <a:endParaRPr lang="th-TH" sz="2800" dirty="0" smtClean="0">
              <a:cs typeface="+mj-cs"/>
            </a:endParaRPr>
          </a:p>
          <a:p>
            <a:endParaRPr lang="en-US" sz="2800" dirty="0">
              <a:cs typeface="+mj-cs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714348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UPC" pitchFamily="18" charset="-34"/>
                <a:ea typeface="+mj-ea"/>
                <a:cs typeface="AngsanaUPC" pitchFamily="18" charset="-34"/>
              </a:rPr>
              <a:t>ปรากฏการณ์ทางธรณีภาค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pic>
        <p:nvPicPr>
          <p:cNvPr id="11" name="Picture 10" descr="http://1.bp.blogspot.com/-ZFszoJJmfGM/UsuoksAklCI/AAAAAAAAAKA/2EjQg2D6ApY/s1600/vv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3214686"/>
            <a:ext cx="5219719" cy="3143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28596" y="1857364"/>
            <a:ext cx="8229600" cy="4525963"/>
          </a:xfrm>
        </p:spPr>
        <p:txBody>
          <a:bodyPr>
            <a:noAutofit/>
          </a:bodyPr>
          <a:lstStyle/>
          <a:p>
            <a:r>
              <a:rPr lang="th-TH" sz="2800" dirty="0" smtClean="0">
                <a:cs typeface="+mj-cs"/>
              </a:rPr>
              <a:t>สันนิษฐานว่า ประเทศไทยประกอบด้วยผืนจุลทวีป 2 ผืน ซึ่งมาจากแหล่งที่ต่างกันมาประกบกัน จุลทวีปผืนหนึ่งเรียกว่า </a:t>
            </a:r>
            <a:r>
              <a:rPr lang="th-TH" sz="2800" b="1" u="sng" dirty="0" smtClean="0">
                <a:cs typeface="+mj-cs"/>
              </a:rPr>
              <a:t>จุลทวีปฉาน-ไทย </a:t>
            </a:r>
            <a:r>
              <a:rPr lang="th-TH" sz="2800" dirty="0" smtClean="0">
                <a:cs typeface="+mj-cs"/>
              </a:rPr>
              <a:t>สันนิษฐานว่าแยกมาจากผืนทวีป</a:t>
            </a:r>
            <a:r>
              <a:rPr lang="th-TH" sz="2800" b="1" u="sng" dirty="0" smtClean="0">
                <a:cs typeface="+mj-cs"/>
              </a:rPr>
              <a:t>กอนด์วานา</a:t>
            </a:r>
            <a:r>
              <a:rPr lang="th-TH" sz="2800" dirty="0" smtClean="0">
                <a:cs typeface="+mj-cs"/>
              </a:rPr>
              <a:t>ซึ่งอยู่ซีกโลกใต้ ได้แก่ บริเวณภาคใต้ ภาคกลาง ภาคตะวันตก ภาคตะวันออก และพื้นที่ส่วนใหญ่ของภาคเหนือ รวมถึงพื้นที่รัฐฉานของพม่า บางส่วนของลาว และบริเวณตอนใต้ของจีน ผืนจุลทวีปนี้เมื่อแยกออกมาแล้วได้เคลื่อนที่ขึ้นมาทางซีกโลกเหนือ ขณะที่เคลื่อนที่ได้กลับทิศหลายครั้ง และมีตะกอนของทะเลตกตามของผืนทวีป</a:t>
            </a: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714348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ข้อสันนิษฐานทวีปเลื่อนในประเทศในประเทศไทย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28596" y="1857364"/>
            <a:ext cx="8229600" cy="4525963"/>
          </a:xfrm>
        </p:spPr>
        <p:txBody>
          <a:bodyPr>
            <a:noAutofit/>
          </a:bodyPr>
          <a:lstStyle/>
          <a:p>
            <a:r>
              <a:rPr lang="th-TH" sz="2800" dirty="0" smtClean="0">
                <a:cs typeface="+mj-cs"/>
              </a:rPr>
              <a:t>ส่วนจุลทวีปอีกผืนหนึ่งเรียกว่า </a:t>
            </a:r>
            <a:r>
              <a:rPr lang="th-TH" sz="2800" b="1" u="sng" dirty="0" smtClean="0">
                <a:cs typeface="+mj-cs"/>
              </a:rPr>
              <a:t>จุลทวีปอินโดจีน </a:t>
            </a:r>
            <a:r>
              <a:rPr lang="th-TH" sz="2800" dirty="0" smtClean="0">
                <a:cs typeface="+mj-cs"/>
              </a:rPr>
              <a:t>สันนิษฐานว่าเป็นส่วนทางตอนใต้ของผืน</a:t>
            </a:r>
            <a:r>
              <a:rPr lang="th-TH" sz="2800" b="1" u="sng" dirty="0" smtClean="0">
                <a:cs typeface="+mj-cs"/>
              </a:rPr>
              <a:t>ทวีปลอเรเซีย </a:t>
            </a:r>
            <a:r>
              <a:rPr lang="th-TH" sz="2800" dirty="0" smtClean="0">
                <a:cs typeface="+mj-cs"/>
              </a:rPr>
              <a:t>ซึ่งจากการพบซากดึกดำบรรพ์ของไดโนเสาร์ที่ภูเวียง จังหวัดขอนแก่น และที่จังหวัดกาฬสินธุ์ ทำให้เชื่อว่าผืนจุลทวีปนี้อยู่ติดกับผืนทวีปลอเรเซีย เพราะไดโนเสาร์ที่พบมีลักษณะคล้ายคลึงกัน ได้แก่ พื้นที่บริเวณภาคตะวันออกเฉียงเหนือ เวียดนาม กัมพูชา พื้นที่ส่วนใหญ่ของลาว </a:t>
            </a:r>
          </a:p>
          <a:p>
            <a:r>
              <a:rPr lang="th-TH" sz="2800" dirty="0" smtClean="0">
                <a:cs typeface="+mj-cs"/>
              </a:rPr>
              <a:t>โดยทั้งสองจุลทวีปได้เลื่อนเข้าประกบหรือชนกันหรือมุดกัน สันนิษฐานว่าเมื่อไม่เกิน 100 ล้านปี และมีการยกตัวของขอบภาคตะวันออกเฉียงเหนือ ขณะเดียวกันน้ำเค็มได้เล็ดลอดเข้าไปในบริเวณภาคตะวันออกเฉียงเหนือด้วย จนมีการสะสมของชั้นเกลือหินปรากฏให้เห็นถึงปัจจุบัน</a:t>
            </a: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714348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ข้อสันนิษฐานทวีปเลื่อนในประเทศในประเทศไทย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714348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ข้อสันนิษฐานทวีปเลื่อนในประเทศในประเทศไทย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1000108"/>
            <a:ext cx="5236892" cy="5572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28596" y="1857364"/>
            <a:ext cx="8229600" cy="4525963"/>
          </a:xfrm>
        </p:spPr>
        <p:txBody>
          <a:bodyPr>
            <a:noAutofit/>
          </a:bodyPr>
          <a:lstStyle/>
          <a:p>
            <a:r>
              <a:rPr lang="th-TH" sz="2800" dirty="0" smtClean="0">
                <a:cs typeface="+mj-cs"/>
              </a:rPr>
              <a:t>การเปลี่ยนแปลงของเปลือกโลกเกิดขึ้นเนื่องจากการกระทำของ</a:t>
            </a:r>
            <a:r>
              <a:rPr lang="th-TH" sz="2800" b="1" u="sng" dirty="0" smtClean="0">
                <a:cs typeface="+mj-cs"/>
              </a:rPr>
              <a:t>หินหนืด</a:t>
            </a:r>
            <a:r>
              <a:rPr lang="th-TH" sz="2800" dirty="0" smtClean="0">
                <a:cs typeface="+mj-cs"/>
              </a:rPr>
              <a:t>ที่อยู่ภายใต้เปลือกโลกและเกิดเนื่องจากการกระทำต่างๆที่อยู่บริเวณผิวเปลือกโลก พลังงานจากใต้เปลือกโลกที่ทำให้เปลือกโลกมีการโค้งงอหรือถูกดึงออกจากกันอย่างช้าๆต่อเนื่องกันเป็นระยะเวลานานๆ เรียกกว่า </a:t>
            </a:r>
            <a:r>
              <a:rPr lang="th-TH" sz="2800" b="1" u="sng" dirty="0" smtClean="0">
                <a:cs typeface="+mj-cs"/>
              </a:rPr>
              <a:t>การแปรสันฐานของเปลือกโลก </a:t>
            </a:r>
            <a:r>
              <a:rPr lang="th-TH" sz="2800" dirty="0" smtClean="0">
                <a:cs typeface="+mj-cs"/>
              </a:rPr>
              <a:t>การเปลี่ยนแปลงเกิดขึ้นอย่างรวดเร็ว ได้แก่ </a:t>
            </a:r>
            <a:r>
              <a:rPr lang="th-TH" sz="2800" b="1" u="sng" dirty="0" smtClean="0">
                <a:cs typeface="+mj-cs"/>
              </a:rPr>
              <a:t>การเกิดแผ่นดินไหว ภูเขาไฟระเบิด </a:t>
            </a:r>
          </a:p>
          <a:p>
            <a:r>
              <a:rPr lang="th-TH" sz="2800" dirty="0" smtClean="0">
                <a:cs typeface="+mj-cs"/>
              </a:rPr>
              <a:t>ส่วนการเปลี่ยนแปลงของโลกที่เกิดจากตัวกระทำบริเวณเปลือกโลก ได้แก่ </a:t>
            </a:r>
            <a:r>
              <a:rPr lang="th-TH" sz="2800" b="1" u="sng" dirty="0" smtClean="0">
                <a:cs typeface="+mj-cs"/>
              </a:rPr>
              <a:t>น้ำไหล คลื่น ลม น้ำใต้ดิน ธารน้ำแข็ง </a:t>
            </a:r>
            <a:r>
              <a:rPr lang="th-TH" sz="2800" dirty="0" smtClean="0">
                <a:cs typeface="+mj-cs"/>
              </a:rPr>
              <a:t>จะทำหน้าที่ปรับระดับผิวดินที่มีระดับสูงให้ลดลง และการเพิ่มระดับที่ต่ำกว่าจนในที่สุดผิวโลกจะมีระดับเดียวกัน การเปลี่ยนแปลงของโลกในปัจจุบันจึงมีความสำคัญต่อมนุษย์ ทั้งนี้เพื่อการปรับตัวและปฏิบัติต่อธรรมชาติอย่างเหมาะสม</a:t>
            </a: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714348" y="50004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การเปลี่ยนแปลงของเปลือกโลก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28596" y="1571612"/>
            <a:ext cx="8229600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th-TH" sz="2800" b="1" dirty="0">
                <a:cs typeface="+mj-cs"/>
              </a:rPr>
              <a:t>กระบวนการที่ทำให้เกิดการปรับระดับแผ่นดิน</a:t>
            </a:r>
            <a:r>
              <a:rPr lang="th-TH" sz="2800" dirty="0">
                <a:cs typeface="+mj-cs"/>
              </a:rPr>
              <a:t> เกิดจาก </a:t>
            </a:r>
            <a:r>
              <a:rPr lang="en-US" sz="2800" dirty="0">
                <a:cs typeface="+mj-cs"/>
              </a:rPr>
              <a:t>4 </a:t>
            </a:r>
            <a:r>
              <a:rPr lang="th-TH" sz="2800" dirty="0">
                <a:cs typeface="+mj-cs"/>
              </a:rPr>
              <a:t>ตัวการ </a:t>
            </a:r>
            <a:r>
              <a:rPr lang="th-TH" sz="2800" dirty="0" smtClean="0">
                <a:cs typeface="+mj-cs"/>
              </a:rPr>
              <a:t>ดังนี้</a:t>
            </a:r>
          </a:p>
          <a:p>
            <a:pPr>
              <a:buNone/>
            </a:pPr>
            <a:endParaRPr lang="en-US" sz="2800" dirty="0">
              <a:cs typeface="+mj-cs"/>
            </a:endParaRPr>
          </a:p>
          <a:p>
            <a:pPr lvl="0" algn="ctr"/>
            <a:r>
              <a:rPr lang="th-TH" sz="2800" b="1" dirty="0">
                <a:cs typeface="+mj-cs"/>
              </a:rPr>
              <a:t>การผุพังอยู่กับที่</a:t>
            </a:r>
            <a:r>
              <a:rPr lang="th-TH" sz="2800" dirty="0">
                <a:cs typeface="+mj-cs"/>
              </a:rPr>
              <a:t> (</a:t>
            </a:r>
            <a:r>
              <a:rPr lang="en-US" sz="2800" dirty="0">
                <a:cs typeface="+mj-cs"/>
              </a:rPr>
              <a:t>Weathering</a:t>
            </a:r>
            <a:r>
              <a:rPr lang="th-TH" sz="2800" dirty="0" smtClean="0">
                <a:cs typeface="+mj-cs"/>
              </a:rPr>
              <a:t>)</a:t>
            </a:r>
            <a:endParaRPr lang="en-US" sz="2800" dirty="0">
              <a:cs typeface="+mj-cs"/>
            </a:endParaRPr>
          </a:p>
          <a:p>
            <a:pPr lvl="0" algn="ctr"/>
            <a:r>
              <a:rPr lang="th-TH" sz="2800" b="1" dirty="0">
                <a:cs typeface="+mj-cs"/>
              </a:rPr>
              <a:t>การกัดกร่อน</a:t>
            </a:r>
            <a:r>
              <a:rPr lang="th-TH" sz="2800" dirty="0">
                <a:cs typeface="+mj-cs"/>
              </a:rPr>
              <a:t> (</a:t>
            </a:r>
            <a:r>
              <a:rPr lang="en-US" sz="2800" dirty="0">
                <a:cs typeface="+mj-cs"/>
              </a:rPr>
              <a:t>Erosion</a:t>
            </a:r>
            <a:r>
              <a:rPr lang="th-TH" sz="2800" dirty="0" smtClean="0">
                <a:cs typeface="+mj-cs"/>
              </a:rPr>
              <a:t>)</a:t>
            </a:r>
            <a:endParaRPr lang="en-US" sz="2800" dirty="0">
              <a:cs typeface="+mj-cs"/>
            </a:endParaRPr>
          </a:p>
          <a:p>
            <a:pPr lvl="0" algn="ctr"/>
            <a:r>
              <a:rPr lang="th-TH" sz="2800" b="1" dirty="0">
                <a:cs typeface="+mj-cs"/>
              </a:rPr>
              <a:t>การทับถม</a:t>
            </a:r>
            <a:r>
              <a:rPr lang="th-TH" sz="2800" dirty="0">
                <a:cs typeface="+mj-cs"/>
              </a:rPr>
              <a:t> (</a:t>
            </a:r>
            <a:r>
              <a:rPr lang="en-US" sz="2800" dirty="0">
                <a:cs typeface="+mj-cs"/>
              </a:rPr>
              <a:t>Deposition</a:t>
            </a:r>
            <a:r>
              <a:rPr lang="th-TH" sz="2800" dirty="0" smtClean="0">
                <a:cs typeface="+mj-cs"/>
              </a:rPr>
              <a:t>)</a:t>
            </a:r>
            <a:endParaRPr lang="en-US" sz="2800" dirty="0">
              <a:cs typeface="+mj-cs"/>
            </a:endParaRPr>
          </a:p>
          <a:p>
            <a:pPr lvl="0" algn="ctr"/>
            <a:r>
              <a:rPr lang="th-TH" sz="2800" b="1" dirty="0">
                <a:cs typeface="+mj-cs"/>
              </a:rPr>
              <a:t>การพัดพา </a:t>
            </a:r>
            <a:r>
              <a:rPr lang="th-TH" sz="2800" dirty="0">
                <a:cs typeface="+mj-cs"/>
              </a:rPr>
              <a:t>(</a:t>
            </a:r>
            <a:r>
              <a:rPr lang="en-US" sz="2800" dirty="0">
                <a:cs typeface="+mj-cs"/>
              </a:rPr>
              <a:t>Transportation</a:t>
            </a:r>
            <a:r>
              <a:rPr lang="th-TH" sz="2800" dirty="0" smtClean="0">
                <a:cs typeface="+mj-cs"/>
              </a:rPr>
              <a:t>)</a:t>
            </a:r>
            <a:endParaRPr lang="en-US" sz="2800" dirty="0">
              <a:cs typeface="+mj-cs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714348" y="50004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กระบวนการปรับระดับผิวแผ่นดิน (</a:t>
            </a:r>
            <a:r>
              <a:rPr lang="en-US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Gradation Process)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714348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ลักษณะภูมิประเทศที่เกิดจากการปรับระดับผิวแผ่นดิน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14282" y="1357298"/>
          <a:ext cx="8643998" cy="4626864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2714644"/>
                <a:gridCol w="5929354"/>
              </a:tblGrid>
              <a:tr h="232848">
                <a:tc>
                  <a:txBody>
                    <a:bodyPr/>
                    <a:lstStyle/>
                    <a:p>
                      <a:pPr marL="90488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238" algn="l"/>
                          <a:tab pos="809625" algn="l"/>
                          <a:tab pos="990600" algn="l"/>
                        </a:tabLst>
                      </a:pPr>
                      <a:r>
                        <a:rPr lang="th-TH" sz="2400" dirty="0"/>
                        <a:t>ตัวกระทำทางธรรมชาติ</a:t>
                      </a:r>
                      <a:endParaRPr lang="en-US" sz="1600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5082" marR="65082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  <a:tab pos="630555" algn="l"/>
                          <a:tab pos="810260" algn="l"/>
                          <a:tab pos="990600" algn="l"/>
                        </a:tabLst>
                      </a:pPr>
                      <a:r>
                        <a:rPr lang="th-TH" sz="2400" dirty="0"/>
                        <a:t>ภูมิประเทศที่เกิดใหม่</a:t>
                      </a:r>
                      <a:endParaRPr lang="en-US" sz="1600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5082" marR="65082" marT="0" marB="0"/>
                </a:tc>
              </a:tr>
              <a:tr h="1164242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238" algn="l"/>
                          <a:tab pos="809625" algn="l"/>
                          <a:tab pos="990600" algn="l"/>
                        </a:tabLst>
                      </a:pPr>
                      <a:r>
                        <a:rPr lang="th-TH" sz="2400" dirty="0"/>
                        <a:t>การกระทำของน้ำและแม่น้ำ</a:t>
                      </a:r>
                      <a:endParaRPr lang="en-US" sz="1600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5082" marR="65082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  <a:tab pos="630555" algn="l"/>
                          <a:tab pos="810260" algn="l"/>
                          <a:tab pos="990600" algn="l"/>
                        </a:tabLst>
                      </a:pPr>
                      <a:r>
                        <a:rPr lang="en-US" sz="2400" dirty="0" smtClean="0"/>
                        <a:t>1</a:t>
                      </a:r>
                      <a:r>
                        <a:rPr lang="th-TH" sz="2400" dirty="0" smtClean="0"/>
                        <a:t>. น้ำตก</a:t>
                      </a:r>
                      <a:r>
                        <a:rPr lang="th-TH" sz="2400" dirty="0"/>
                        <a:t>	</a:t>
                      </a:r>
                      <a:r>
                        <a:rPr lang="en-US" sz="2400" dirty="0" smtClean="0"/>
                        <a:t>2</a:t>
                      </a:r>
                      <a:r>
                        <a:rPr lang="th-TH" sz="2400" dirty="0"/>
                        <a:t>. แก่ง	</a:t>
                      </a:r>
                      <a:r>
                        <a:rPr lang="en-US" sz="2400" dirty="0" smtClean="0"/>
                        <a:t>3</a:t>
                      </a:r>
                      <a:r>
                        <a:rPr lang="th-TH" sz="2400" dirty="0"/>
                        <a:t>. </a:t>
                      </a:r>
                      <a:r>
                        <a:rPr lang="th-TH" sz="2400" dirty="0" smtClean="0"/>
                        <a:t>ถ้ำ</a:t>
                      </a:r>
                      <a:r>
                        <a:rPr lang="en-US" sz="2400" dirty="0" smtClean="0"/>
                        <a:t>        4</a:t>
                      </a:r>
                      <a:r>
                        <a:rPr lang="th-TH" sz="2400" dirty="0"/>
                        <a:t>. หุบผาชัน 	</a:t>
                      </a:r>
                      <a:endParaRPr lang="en-US" sz="2400" dirty="0" smtClean="0"/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  <a:tab pos="630555" algn="l"/>
                          <a:tab pos="810260" algn="l"/>
                          <a:tab pos="990600" algn="l"/>
                        </a:tabLst>
                      </a:pPr>
                      <a:r>
                        <a:rPr lang="en-US" sz="2400" dirty="0" smtClean="0"/>
                        <a:t>5</a:t>
                      </a:r>
                      <a:r>
                        <a:rPr lang="th-TH" sz="2400" dirty="0"/>
                        <a:t>. ที่ราบน้ำท่วม</a:t>
                      </a:r>
                      <a:r>
                        <a:rPr lang="th-TH" sz="2400" dirty="0" smtClean="0"/>
                        <a:t>ถึง       </a:t>
                      </a:r>
                      <a:r>
                        <a:rPr lang="en-US" sz="2400" dirty="0" smtClean="0"/>
                        <a:t>6</a:t>
                      </a:r>
                      <a:r>
                        <a:rPr lang="th-TH" sz="2400" dirty="0"/>
                        <a:t>. เนินตะกอนรูปพัด		</a:t>
                      </a:r>
                      <a:r>
                        <a:rPr lang="en-US" sz="2400" dirty="0" smtClean="0"/>
                        <a:t/>
                      </a:r>
                      <a:br>
                        <a:rPr lang="en-US" sz="2400" dirty="0" smtClean="0"/>
                      </a:br>
                      <a:r>
                        <a:rPr lang="en-US" sz="2400" dirty="0" smtClean="0"/>
                        <a:t>7</a:t>
                      </a:r>
                      <a:r>
                        <a:rPr lang="th-TH" sz="2400" dirty="0"/>
                        <a:t>. ดินดอนสามเหลี่ยม	</a:t>
                      </a:r>
                      <a:r>
                        <a:rPr lang="en-US" sz="2400" dirty="0"/>
                        <a:t>8</a:t>
                      </a:r>
                      <a:r>
                        <a:rPr lang="th-TH" sz="2400" dirty="0"/>
                        <a:t>. ลานตะพักน้ำ</a:t>
                      </a:r>
                      <a:endParaRPr lang="en-US" sz="1600" dirty="0"/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  <a:tab pos="630555" algn="l"/>
                          <a:tab pos="810260" algn="l"/>
                          <a:tab pos="990600" algn="l"/>
                        </a:tabLst>
                      </a:pPr>
                      <a:r>
                        <a:rPr lang="en-US" sz="2400" dirty="0"/>
                        <a:t>9</a:t>
                      </a:r>
                      <a:r>
                        <a:rPr lang="th-TH" sz="2400" dirty="0"/>
                        <a:t>. กุมภลักษณ์</a:t>
                      </a:r>
                      <a:endParaRPr lang="en-US" sz="1600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5082" marR="65082" marT="0" marB="0"/>
                </a:tc>
              </a:tr>
              <a:tr h="698545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238" algn="l"/>
                          <a:tab pos="809625" algn="l"/>
                          <a:tab pos="990600" algn="l"/>
                        </a:tabLst>
                      </a:pPr>
                      <a:r>
                        <a:rPr lang="th-TH" sz="2400" dirty="0"/>
                        <a:t>การกระทำของลม</a:t>
                      </a:r>
                      <a:endParaRPr lang="en-US" sz="1600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5082" marR="65082" marT="0" marB="0"/>
                </a:tc>
                <a:tc>
                  <a:txBody>
                    <a:bodyPr/>
                    <a:lstStyle/>
                    <a:p>
                      <a:pPr marL="914400" indent="-457200">
                        <a:lnSpc>
                          <a:spcPct val="115000"/>
                        </a:lnSpc>
                        <a:spcAft>
                          <a:spcPts val="0"/>
                        </a:spcAft>
                        <a:buAutoNum type="arabicPeriod"/>
                        <a:tabLst>
                          <a:tab pos="450215" algn="l"/>
                          <a:tab pos="630555" algn="l"/>
                          <a:tab pos="810260" algn="l"/>
                          <a:tab pos="990600" algn="l"/>
                        </a:tabLst>
                      </a:pPr>
                      <a:r>
                        <a:rPr lang="th-TH" sz="2400" dirty="0" smtClean="0"/>
                        <a:t>แอ่ง</a:t>
                      </a:r>
                      <a:r>
                        <a:rPr lang="th-TH" sz="2400" dirty="0"/>
                        <a:t>ในทะเลทราย </a:t>
                      </a:r>
                      <a:r>
                        <a:rPr lang="en-US" sz="2400" baseline="0" dirty="0" smtClean="0"/>
                        <a:t>     </a:t>
                      </a:r>
                      <a:r>
                        <a:rPr lang="en-US" sz="2400" dirty="0" smtClean="0"/>
                        <a:t>2</a:t>
                      </a:r>
                      <a:r>
                        <a:rPr lang="th-TH" sz="2400" dirty="0"/>
                        <a:t>. เขาโดดในทะเลทราย	</a:t>
                      </a:r>
                      <a:endParaRPr lang="en-US" sz="2400" dirty="0" smtClean="0"/>
                    </a:p>
                    <a:p>
                      <a:pPr marL="914400" indent="-457200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450215" algn="l"/>
                          <a:tab pos="630555" algn="l"/>
                          <a:tab pos="810260" algn="l"/>
                          <a:tab pos="990600" algn="l"/>
                        </a:tabLst>
                      </a:pPr>
                      <a:r>
                        <a:rPr lang="en-US" sz="2400" dirty="0" smtClean="0"/>
                        <a:t>3</a:t>
                      </a:r>
                      <a:r>
                        <a:rPr lang="th-TH" sz="2400" dirty="0"/>
                        <a:t>. เนินทรายหรือสัน</a:t>
                      </a:r>
                      <a:r>
                        <a:rPr lang="th-TH" sz="2400" dirty="0" smtClean="0"/>
                        <a:t>ทราย     </a:t>
                      </a:r>
                      <a:r>
                        <a:rPr lang="en-US" sz="2400" dirty="0" smtClean="0"/>
                        <a:t>4</a:t>
                      </a:r>
                      <a:r>
                        <a:rPr lang="th-TH" sz="2400" dirty="0"/>
                        <a:t>. ดินเลิสส์ (</a:t>
                      </a:r>
                      <a:r>
                        <a:rPr lang="en-US" sz="2400" dirty="0"/>
                        <a:t>Loss</a:t>
                      </a:r>
                      <a:r>
                        <a:rPr lang="th-TH" sz="2400" dirty="0"/>
                        <a:t>) หรือดินลมหอบ</a:t>
                      </a:r>
                      <a:endParaRPr lang="en-US" sz="1600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5082" marR="65082" marT="0" marB="0"/>
                </a:tc>
              </a:tr>
              <a:tr h="465697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238" algn="l"/>
                          <a:tab pos="809625" algn="l"/>
                          <a:tab pos="990600" algn="l"/>
                        </a:tabLst>
                      </a:pPr>
                      <a:r>
                        <a:rPr lang="th-TH" sz="2400" dirty="0"/>
                        <a:t>การกระทำของธารน้ำแข็ง</a:t>
                      </a:r>
                      <a:endParaRPr lang="en-US" sz="1600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5082" marR="65082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  <a:tab pos="630555" algn="l"/>
                          <a:tab pos="810260" algn="l"/>
                          <a:tab pos="990600" algn="l"/>
                        </a:tabLst>
                      </a:pPr>
                      <a:r>
                        <a:rPr lang="en-US" sz="2400" dirty="0" smtClean="0"/>
                        <a:t>1</a:t>
                      </a:r>
                      <a:r>
                        <a:rPr lang="th-TH" sz="2400" dirty="0" smtClean="0"/>
                        <a:t>. ธาร</a:t>
                      </a:r>
                      <a:r>
                        <a:rPr lang="th-TH" sz="2400" dirty="0"/>
                        <a:t>น้ำแข็งหุบ</a:t>
                      </a:r>
                      <a:r>
                        <a:rPr lang="th-TH" sz="2400" dirty="0" smtClean="0"/>
                        <a:t>เขา     </a:t>
                      </a:r>
                      <a:r>
                        <a:rPr lang="en-US" sz="2400" dirty="0" smtClean="0"/>
                        <a:t>2</a:t>
                      </a:r>
                      <a:r>
                        <a:rPr lang="th-TH" sz="2400" dirty="0"/>
                        <a:t>. ธารน้ำแข็งภาคพื้นมหาสมุทร 	</a:t>
                      </a:r>
                      <a:endParaRPr lang="en-US" sz="2400" dirty="0" smtClean="0"/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  <a:tab pos="630555" algn="l"/>
                          <a:tab pos="810260" algn="l"/>
                          <a:tab pos="990600" algn="l"/>
                        </a:tabLst>
                      </a:pPr>
                      <a:r>
                        <a:rPr lang="en-US" sz="2400" dirty="0" smtClean="0"/>
                        <a:t>3</a:t>
                      </a:r>
                      <a:r>
                        <a:rPr lang="th-TH" sz="2400" dirty="0"/>
                        <a:t>. เซิร์ก</a:t>
                      </a:r>
                      <a:endParaRPr lang="en-US" sz="1600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5082" marR="65082" marT="0" marB="0"/>
                </a:tc>
              </a:tr>
              <a:tr h="698545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238" algn="l"/>
                          <a:tab pos="809625" algn="l"/>
                          <a:tab pos="990600" algn="l"/>
                        </a:tabLst>
                      </a:pPr>
                      <a:r>
                        <a:rPr lang="th-TH" sz="2400" dirty="0"/>
                        <a:t>การกระทำของคลื่นและกระแสน้ำ</a:t>
                      </a:r>
                      <a:endParaRPr lang="en-US" sz="1600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5082" marR="65082" marT="0" marB="0"/>
                </a:tc>
                <a:tc>
                  <a:txBody>
                    <a:bodyPr/>
                    <a:lstStyle/>
                    <a:p>
                      <a:pPr marL="914400" indent="-457200">
                        <a:lnSpc>
                          <a:spcPct val="115000"/>
                        </a:lnSpc>
                        <a:spcAft>
                          <a:spcPts val="0"/>
                        </a:spcAft>
                        <a:buAutoNum type="arabicPeriod"/>
                        <a:tabLst>
                          <a:tab pos="450215" algn="l"/>
                          <a:tab pos="630555" algn="l"/>
                          <a:tab pos="810260" algn="l"/>
                          <a:tab pos="990600" algn="l"/>
                        </a:tabLst>
                      </a:pPr>
                      <a:r>
                        <a:rPr lang="th-TH" sz="2400" dirty="0" smtClean="0"/>
                        <a:t>แหลม</a:t>
                      </a:r>
                      <a:r>
                        <a:rPr lang="th-TH" sz="2400" dirty="0"/>
                        <a:t>	</a:t>
                      </a:r>
                      <a:r>
                        <a:rPr lang="en-US" sz="2400" dirty="0" smtClean="0"/>
                        <a:t>2</a:t>
                      </a:r>
                      <a:r>
                        <a:rPr lang="th-TH" sz="2400" dirty="0"/>
                        <a:t>. ซุ้มหินชายฝั่ง	</a:t>
                      </a:r>
                      <a:r>
                        <a:rPr lang="en-US" sz="2400" dirty="0" smtClean="0"/>
                        <a:t>3</a:t>
                      </a:r>
                      <a:r>
                        <a:rPr lang="th-TH" sz="2400" dirty="0"/>
                        <a:t>. หน้าผาสูงชันริม</a:t>
                      </a:r>
                      <a:r>
                        <a:rPr lang="th-TH" sz="2400" dirty="0" smtClean="0"/>
                        <a:t>ทะเล</a:t>
                      </a:r>
                      <a:endParaRPr lang="en-US" sz="2400" dirty="0" smtClean="0"/>
                    </a:p>
                    <a:p>
                      <a:pPr marL="914400" indent="-457200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450215" algn="l"/>
                          <a:tab pos="630555" algn="l"/>
                          <a:tab pos="810260" algn="l"/>
                          <a:tab pos="990600" algn="l"/>
                        </a:tabLst>
                      </a:pPr>
                      <a:r>
                        <a:rPr lang="en-US" sz="2400" dirty="0" smtClean="0"/>
                        <a:t>4</a:t>
                      </a:r>
                      <a:r>
                        <a:rPr lang="th-TH" sz="2400" dirty="0"/>
                        <a:t>. </a:t>
                      </a:r>
                      <a:r>
                        <a:rPr lang="th-TH" sz="2400" dirty="0" smtClean="0"/>
                        <a:t>หาดทราย       </a:t>
                      </a:r>
                      <a:r>
                        <a:rPr lang="en-US" sz="2400" dirty="0" smtClean="0"/>
                        <a:t>5</a:t>
                      </a:r>
                      <a:r>
                        <a:rPr lang="th-TH" sz="2400" dirty="0"/>
                        <a:t>. สันดอน	</a:t>
                      </a:r>
                      <a:r>
                        <a:rPr lang="en-US" sz="2400" dirty="0" smtClean="0"/>
                        <a:t>    6</a:t>
                      </a:r>
                      <a:r>
                        <a:rPr lang="th-TH" sz="2400" dirty="0"/>
                        <a:t>. ที่ราบชายฝั่ง</a:t>
                      </a:r>
                      <a:endParaRPr lang="en-US" sz="1600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5082" marR="65082" marT="0" marB="0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714348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ลักษณะภูมิประเทศที่เกิดจากการกระทำของแม่น้ำ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214422"/>
            <a:ext cx="8429684" cy="4525963"/>
          </a:xfrm>
        </p:spPr>
        <p:txBody>
          <a:bodyPr>
            <a:noAutofit/>
          </a:bodyPr>
          <a:lstStyle/>
          <a:p>
            <a:r>
              <a:rPr lang="th-TH" sz="2800" dirty="0" smtClean="0">
                <a:solidFill>
                  <a:srgbClr val="FF0000"/>
                </a:solidFill>
                <a:cs typeface="+mj-cs"/>
              </a:rPr>
              <a:t>น้ำตก (</a:t>
            </a:r>
            <a:r>
              <a:rPr lang="en-US" sz="2800" dirty="0" smtClean="0">
                <a:solidFill>
                  <a:srgbClr val="FF0000"/>
                </a:solidFill>
                <a:cs typeface="+mj-cs"/>
              </a:rPr>
              <a:t>Waterfall)</a:t>
            </a:r>
            <a:r>
              <a:rPr lang="en-US" sz="2800" dirty="0" smtClean="0">
                <a:cs typeface="+mj-cs"/>
              </a:rPr>
              <a:t> </a:t>
            </a:r>
            <a:r>
              <a:rPr lang="th-TH" sz="2800" dirty="0" smtClean="0">
                <a:cs typeface="+mj-cs"/>
              </a:rPr>
              <a:t>คือการไหลของน้ำในภูมิประเทศที่มีความสูงต่างระดับกัน จากพื้นที่สูงชันไหลลงสู่บริเวณแอ่งน้ำซึ่งมีระดับต่ำกว่า เรียกว่า แอ่งฐานน้ำตก </a:t>
            </a:r>
          </a:p>
          <a:p>
            <a:pPr>
              <a:buNone/>
            </a:pPr>
            <a:endParaRPr lang="th-TH" sz="2800" dirty="0" smtClean="0">
              <a:cs typeface="+mj-cs"/>
            </a:endParaRPr>
          </a:p>
          <a:p>
            <a:pPr>
              <a:buNone/>
            </a:pPr>
            <a:endParaRPr lang="th-TH" sz="2800" dirty="0">
              <a:cs typeface="+mj-cs"/>
            </a:endParaRPr>
          </a:p>
          <a:p>
            <a:pPr>
              <a:buNone/>
            </a:pPr>
            <a:endParaRPr lang="th-TH" sz="2800" dirty="0" smtClean="0">
              <a:cs typeface="+mj-cs"/>
            </a:endParaRPr>
          </a:p>
          <a:p>
            <a:pPr>
              <a:buNone/>
            </a:pPr>
            <a:endParaRPr lang="th-TH" sz="2800" dirty="0" smtClean="0">
              <a:cs typeface="+mj-cs"/>
            </a:endParaRPr>
          </a:p>
          <a:p>
            <a:r>
              <a:rPr lang="th-TH" sz="2800" dirty="0" smtClean="0">
                <a:solidFill>
                  <a:srgbClr val="FF0000"/>
                </a:solidFill>
                <a:cs typeface="+mj-cs"/>
              </a:rPr>
              <a:t>แก่ง (</a:t>
            </a:r>
            <a:r>
              <a:rPr lang="en-US" sz="2800" dirty="0" smtClean="0">
                <a:solidFill>
                  <a:srgbClr val="FF0000"/>
                </a:solidFill>
                <a:cs typeface="+mj-cs"/>
              </a:rPr>
              <a:t>Rapids) </a:t>
            </a:r>
            <a:r>
              <a:rPr lang="th-TH" sz="2800" dirty="0" smtClean="0">
                <a:cs typeface="+mj-cs"/>
              </a:rPr>
              <a:t>คือช่วงหนึ่งของแม่น้ำลำธารที่ตื้นและน้ำไหลเชี่ยว เพราะมีโขดหินขนาดต่างๆ เป็นเกาะแก่งขวางกั้นลำน้ำ เช่น แก่งหินเพิง จังหวัดปราจีนบุรี เป็นต้น</a:t>
            </a:r>
          </a:p>
          <a:p>
            <a:endParaRPr lang="th-TH" sz="2800" dirty="0" smtClean="0">
              <a:cs typeface="+mj-cs"/>
            </a:endParaRPr>
          </a:p>
        </p:txBody>
      </p:sp>
      <p:pic>
        <p:nvPicPr>
          <p:cNvPr id="41986" name="Picture 2" descr="http://i232.photobucket.com/albums/ee274/akapong99/ninn03/007-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2143116"/>
            <a:ext cx="2714612" cy="2035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988" name="Picture 4" descr="http://seesomza.files.wordpress.com/2012/03/e0b981e0b881e0b988e0b887e0b8abe0b8b4e0b899e0b980e0b89ee0b8b4e0b8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5100668"/>
            <a:ext cx="2571738" cy="1685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42910" y="357166"/>
            <a:ext cx="6316662" cy="1143000"/>
          </a:xfrm>
        </p:spPr>
        <p:txBody>
          <a:bodyPr/>
          <a:lstStyle/>
          <a:p>
            <a:r>
              <a:rPr lang="th-TH" sz="5400" b="1" dirty="0" smtClean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ปฏิสัมพันธ์เชิงภูมิศาสตร์ของโลก</a:t>
            </a:r>
            <a:endParaRPr lang="th-TH" sz="5400" dirty="0">
              <a:solidFill>
                <a:srgbClr val="FF0000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4348" y="1571612"/>
            <a:ext cx="81439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UPC" pitchFamily="18" charset="-34"/>
                <a:cs typeface="AngsanaUPC" pitchFamily="18" charset="-34"/>
              </a:rPr>
              <a:t>การดำเนินชีวิตของมนุษย์ในส่วนต่างๆ ของโลก จะสัมพันธ์กับปรากฏการณ์อันเกี่ยวข้องกับส่วนประกอบที่สำคัญของโลก </a:t>
            </a:r>
            <a:r>
              <a:rPr lang="en-US" b="1" dirty="0" smtClean="0">
                <a:latin typeface="AngsanaUPC" pitchFamily="18" charset="-34"/>
                <a:cs typeface="AngsanaUPC" pitchFamily="18" charset="-34"/>
              </a:rPr>
              <a:t>4 </a:t>
            </a:r>
            <a:r>
              <a:rPr lang="th-TH" b="1" dirty="0" smtClean="0">
                <a:latin typeface="AngsanaUPC" pitchFamily="18" charset="-34"/>
                <a:cs typeface="AngsanaUPC" pitchFamily="18" charset="-34"/>
              </a:rPr>
              <a:t>ส่วนดังนี้</a:t>
            </a:r>
            <a:endParaRPr lang="th-TH" b="1" dirty="0"/>
          </a:p>
        </p:txBody>
      </p:sp>
      <p:pic>
        <p:nvPicPr>
          <p:cNvPr id="9" name="Picture 8" descr="%E0%B8%87%E0%B8%B2%E0%B8%99%E0%B8%99%E0%B8%B3%E0%B9%80%E0%B8%AA%E0%B8%99%E0%B8%AD1"/>
          <p:cNvPicPr/>
          <p:nvPr/>
        </p:nvPicPr>
        <p:blipFill>
          <a:blip r:embed="rId2" cstate="print"/>
          <a:srcRect t="21213" b="16667"/>
          <a:stretch>
            <a:fillRect/>
          </a:stretch>
        </p:blipFill>
        <p:spPr bwMode="auto">
          <a:xfrm>
            <a:off x="1428728" y="2928934"/>
            <a:ext cx="621510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ounded Rectangle 9"/>
          <p:cNvSpPr/>
          <p:nvPr/>
        </p:nvSpPr>
        <p:spPr>
          <a:xfrm>
            <a:off x="5929322" y="3000372"/>
            <a:ext cx="2214578" cy="714380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latin typeface="AngsanaUPC" pitchFamily="18" charset="-34"/>
                <a:cs typeface="AngsanaUPC" pitchFamily="18" charset="-34"/>
              </a:rPr>
              <a:t>อุทกภาค (</a:t>
            </a:r>
            <a:r>
              <a:rPr lang="en-US" sz="2000" b="1" dirty="0" smtClean="0">
                <a:latin typeface="AngsanaUPC" pitchFamily="18" charset="-34"/>
                <a:cs typeface="AngsanaUPC" pitchFamily="18" charset="-34"/>
              </a:rPr>
              <a:t>Hydrosphere</a:t>
            </a:r>
            <a:r>
              <a:rPr lang="th-TH" sz="2000" b="1" dirty="0" smtClean="0">
                <a:latin typeface="AngsanaUPC" pitchFamily="18" charset="-34"/>
                <a:cs typeface="AngsanaUPC" pitchFamily="18" charset="-34"/>
              </a:rPr>
              <a:t>)</a:t>
            </a:r>
            <a:endParaRPr lang="th-TH" sz="2000" dirty="0"/>
          </a:p>
        </p:txBody>
      </p:sp>
      <p:sp>
        <p:nvSpPr>
          <p:cNvPr id="12" name="Rounded Rectangle 11"/>
          <p:cNvSpPr/>
          <p:nvPr/>
        </p:nvSpPr>
        <p:spPr>
          <a:xfrm>
            <a:off x="5929322" y="4857760"/>
            <a:ext cx="2214578" cy="714380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latin typeface="AngsanaUPC" pitchFamily="18" charset="-34"/>
                <a:cs typeface="AngsanaUPC" pitchFamily="18" charset="-34"/>
              </a:rPr>
              <a:t>ชีวภาค (</a:t>
            </a:r>
            <a:r>
              <a:rPr lang="en-US" sz="2000" b="1" dirty="0" smtClean="0">
                <a:latin typeface="AngsanaUPC" pitchFamily="18" charset="-34"/>
                <a:cs typeface="AngsanaUPC" pitchFamily="18" charset="-34"/>
              </a:rPr>
              <a:t>Biosphere</a:t>
            </a:r>
            <a:r>
              <a:rPr lang="th-TH" sz="2000" b="1" dirty="0" smtClean="0">
                <a:latin typeface="AngsanaUPC" pitchFamily="18" charset="-34"/>
                <a:cs typeface="AngsanaUPC" pitchFamily="18" charset="-34"/>
              </a:rPr>
              <a:t>)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85786" y="5000636"/>
            <a:ext cx="2214578" cy="714380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latin typeface="AngsanaUPC" pitchFamily="18" charset="-34"/>
                <a:cs typeface="AngsanaUPC" pitchFamily="18" charset="-34"/>
              </a:rPr>
              <a:t>ธรณีภาค (</a:t>
            </a:r>
            <a:r>
              <a:rPr lang="en-US" sz="2000" b="1" dirty="0" smtClean="0">
                <a:latin typeface="AngsanaUPC" pitchFamily="18" charset="-34"/>
                <a:cs typeface="AngsanaUPC" pitchFamily="18" charset="-34"/>
              </a:rPr>
              <a:t>Lithosphere</a:t>
            </a:r>
            <a:r>
              <a:rPr lang="th-TH" sz="2000" b="1" dirty="0" smtClean="0">
                <a:latin typeface="AngsanaUPC" pitchFamily="18" charset="-34"/>
                <a:cs typeface="AngsanaUPC" pitchFamily="18" charset="-34"/>
              </a:rPr>
              <a:t>)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214414" y="2857496"/>
            <a:ext cx="2214578" cy="714380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latin typeface="AngsanaUPC" pitchFamily="18" charset="-34"/>
                <a:cs typeface="AngsanaUPC" pitchFamily="18" charset="-34"/>
              </a:rPr>
              <a:t>บรรยากาศ (</a:t>
            </a:r>
            <a:r>
              <a:rPr lang="en-US" sz="2000" b="1" dirty="0" smtClean="0">
                <a:latin typeface="AngsanaUPC" pitchFamily="18" charset="-34"/>
                <a:cs typeface="AngsanaUPC" pitchFamily="18" charset="-34"/>
              </a:rPr>
              <a:t>Atmosphere</a:t>
            </a:r>
            <a:r>
              <a:rPr lang="th-TH" sz="2000" b="1" dirty="0" smtClean="0">
                <a:latin typeface="AngsanaUPC" pitchFamily="18" charset="-34"/>
                <a:cs typeface="AngsanaUPC" pitchFamily="18" charset="-34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0" grpId="0" animBg="1"/>
      <p:bldP spid="12" grpId="0" animBg="1"/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714348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ลักษณะภูมิประเทศที่เกิดจากการกระทำของแม่น้ำ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214422"/>
            <a:ext cx="8429684" cy="4525963"/>
          </a:xfrm>
        </p:spPr>
        <p:txBody>
          <a:bodyPr>
            <a:noAutofit/>
          </a:bodyPr>
          <a:lstStyle/>
          <a:p>
            <a:r>
              <a:rPr lang="th-TH" sz="2800" b="1" dirty="0" smtClean="0">
                <a:solidFill>
                  <a:srgbClr val="FF0000"/>
                </a:solidFill>
              </a:rPr>
              <a:t>ถ้ำ </a:t>
            </a:r>
            <a:r>
              <a:rPr lang="th-TH" sz="2800" b="1" dirty="0">
                <a:solidFill>
                  <a:srgbClr val="FF0000"/>
                </a:solidFill>
              </a:rPr>
              <a:t>(</a:t>
            </a:r>
            <a:r>
              <a:rPr lang="en-US" sz="2800" b="1" dirty="0">
                <a:solidFill>
                  <a:srgbClr val="FF0000"/>
                </a:solidFill>
              </a:rPr>
              <a:t>Cave) </a:t>
            </a:r>
            <a:r>
              <a:rPr lang="th-TH" sz="2800" dirty="0"/>
              <a:t>มักพบในเขตภูเขาหินปูน เกิดจากการกระทำของน้ำฝนหรือน้ำใต้ดินกัดกร่อนหินปูนให้เป็นช่องหรือโพรงและขยายใหญ่ขึ้นตามกาลเวลา โดยเฉพาะน้ำฝนมีคุณสมบัติเป็นกรดอ่อนๆจึงสามารถละลายหินปูนได้ดี </a:t>
            </a:r>
            <a:r>
              <a:rPr lang="th-TH" sz="2800" dirty="0" smtClean="0"/>
              <a:t>ใน</a:t>
            </a:r>
            <a:r>
              <a:rPr lang="th-TH" sz="2800" dirty="0"/>
              <a:t>ถ้ำหินปูนจะพบหินงอกหินย้อย ซึ่งเกิดจากการกระทำของน้ำฝนและหินปูนเช่นเดียวกัน</a:t>
            </a:r>
          </a:p>
          <a:p>
            <a:endParaRPr lang="th-TH" sz="2800" dirty="0" smtClean="0">
              <a:cs typeface="+mj-cs"/>
            </a:endParaRPr>
          </a:p>
        </p:txBody>
      </p:sp>
      <p:sp>
        <p:nvSpPr>
          <p:cNvPr id="33794" name="AutoShape 2" descr="https://encrypted-tbn3.gstatic.com/images?q=tbn:ANd9GcSfIsq4nMImldvGW4rIzOsHT0jnHJwRzsK4ziPaPH_-z5D0LQtr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33796" name="Picture 4" descr="https://encrypted-tbn3.gstatic.com/images?q=tbn:ANd9GcSfIsq4nMImldvGW4rIzOsHT0jnHJwRzsK4ziPaPH_-z5D0LQt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3143248"/>
            <a:ext cx="5191143" cy="3454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714348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ลักษณะภูมิประเทศที่เกิดจากการกระทำของแม่น้ำ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214422"/>
            <a:ext cx="8429684" cy="4525963"/>
          </a:xfrm>
        </p:spPr>
        <p:txBody>
          <a:bodyPr>
            <a:noAutofit/>
          </a:bodyPr>
          <a:lstStyle/>
          <a:p>
            <a:r>
              <a:rPr lang="th-TH" sz="2800" b="1" dirty="0" smtClean="0">
                <a:solidFill>
                  <a:srgbClr val="FF0000"/>
                </a:solidFill>
                <a:cs typeface="+mj-cs"/>
              </a:rPr>
              <a:t>หุบผาชัน (</a:t>
            </a:r>
            <a:r>
              <a:rPr lang="en-US" sz="2800" b="1" dirty="0" smtClean="0">
                <a:solidFill>
                  <a:srgbClr val="FF0000"/>
                </a:solidFill>
                <a:cs typeface="+mj-cs"/>
              </a:rPr>
              <a:t>Canyon)</a:t>
            </a:r>
            <a:r>
              <a:rPr lang="en-US" sz="2800" dirty="0" smtClean="0">
                <a:solidFill>
                  <a:srgbClr val="FF0000"/>
                </a:solidFill>
                <a:cs typeface="+mj-cs"/>
              </a:rPr>
              <a:t> </a:t>
            </a:r>
            <a:r>
              <a:rPr lang="th-TH" sz="2800" dirty="0" smtClean="0">
                <a:cs typeface="+mj-cs"/>
              </a:rPr>
              <a:t>มีลักษณะภูมิประเทศเป็นร่องน้ำลึก ซึ่งมีผาสูงชันขนาบชายฝั่งแม่น้ำทั้งสองด้านและมีลักษณะเป็นรูปตัววี (</a:t>
            </a:r>
            <a:r>
              <a:rPr lang="en-US" sz="2800" dirty="0" smtClean="0">
                <a:cs typeface="+mj-cs"/>
              </a:rPr>
              <a:t>V) </a:t>
            </a:r>
            <a:r>
              <a:rPr lang="th-TH" sz="2800" dirty="0" smtClean="0">
                <a:cs typeface="+mj-cs"/>
              </a:rPr>
              <a:t>เกิดจากการกัดเซาะของน้ำบริเวณท้องน้ำอย่างรวดเร็ว เนื่องจากผนังหุบเขาเป็นหินดินดานไม่แข็งแกร่ง หุบผาชันที่มีชื่อเสียงมากคือ </a:t>
            </a:r>
            <a:r>
              <a:rPr lang="th-TH" sz="2800" b="1" u="sng" dirty="0" smtClean="0">
                <a:cs typeface="+mj-cs"/>
              </a:rPr>
              <a:t>แกรนด์แคนยอน ประเทศสหรัฐอเมริกา ซึ่งมีแม่น้ำโคโลลาโดไหลผ่าน</a:t>
            </a:r>
          </a:p>
        </p:txBody>
      </p:sp>
      <p:pic>
        <p:nvPicPr>
          <p:cNvPr id="43010" name="Picture 2" descr="http://images.boomsbeat.com/data/images/full/617/1-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3143248"/>
            <a:ext cx="5643602" cy="3527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714348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ลักษณะภูมิประเทศที่เกิดจากการกระทำของแม่น้ำ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214422"/>
            <a:ext cx="8429684" cy="4525963"/>
          </a:xfrm>
        </p:spPr>
        <p:txBody>
          <a:bodyPr>
            <a:noAutofit/>
          </a:bodyPr>
          <a:lstStyle/>
          <a:p>
            <a:r>
              <a:rPr lang="th-TH" sz="2800" b="1" dirty="0" smtClean="0">
                <a:solidFill>
                  <a:srgbClr val="FF0000"/>
                </a:solidFill>
                <a:cs typeface="+mj-cs"/>
              </a:rPr>
              <a:t>ที่ราบน้ำท่วมถึง (</a:t>
            </a:r>
            <a:r>
              <a:rPr lang="en-US" sz="2800" b="1" dirty="0" smtClean="0">
                <a:solidFill>
                  <a:srgbClr val="FF0000"/>
                </a:solidFill>
                <a:cs typeface="+mj-cs"/>
              </a:rPr>
              <a:t>Flood Plain) </a:t>
            </a:r>
            <a:r>
              <a:rPr lang="th-TH" sz="2800" dirty="0" smtClean="0">
                <a:cs typeface="+mj-cs"/>
              </a:rPr>
              <a:t>คือที่ราบลุ่มต่ำบริเวณชายฝั่งของแม่น้ำ เกิดจากการทับถมของตะกอนน้ำพาในช่วงฤดูน้ำหลาก</a:t>
            </a:r>
          </a:p>
          <a:p>
            <a:endParaRPr lang="th-TH" sz="2800" dirty="0" smtClean="0">
              <a:cs typeface="+mj-cs"/>
            </a:endParaRPr>
          </a:p>
          <a:p>
            <a:endParaRPr lang="th-TH" sz="2800" dirty="0" smtClean="0">
              <a:cs typeface="+mj-cs"/>
            </a:endParaRPr>
          </a:p>
          <a:p>
            <a:endParaRPr lang="th-TH" sz="2800" dirty="0" smtClean="0">
              <a:cs typeface="+mj-cs"/>
            </a:endParaRPr>
          </a:p>
          <a:p>
            <a:r>
              <a:rPr lang="th-TH" sz="2800" b="1" dirty="0" smtClean="0">
                <a:solidFill>
                  <a:srgbClr val="FF0000"/>
                </a:solidFill>
                <a:cs typeface="+mj-cs"/>
              </a:rPr>
              <a:t>เนินตะกอนรูปพัด (</a:t>
            </a:r>
            <a:r>
              <a:rPr lang="en-US" sz="2800" b="1" dirty="0" smtClean="0">
                <a:solidFill>
                  <a:srgbClr val="FF0000"/>
                </a:solidFill>
                <a:cs typeface="+mj-cs"/>
              </a:rPr>
              <a:t>Alluvial Fan) </a:t>
            </a:r>
            <a:r>
              <a:rPr lang="th-TH" sz="2800" dirty="0" smtClean="0">
                <a:cs typeface="+mj-cs"/>
              </a:rPr>
              <a:t>เป็นลักษณะภูมิประเทศที่เกิดบริเวณรอยเชื่อมต่อระหว่างภูเขากับที่ราบ โดยแม่น้ำที่ไหลลงจากภูเขาลงสู่ที่ราบจะนำตะกอนมาทับถมกัน เกิดเป็นเนินตะกอนรูปพัด หรือแยกกระจายออกไปรอบข้างเป็นรูปพัด </a:t>
            </a:r>
          </a:p>
          <a:p>
            <a:endParaRPr lang="th-TH" sz="2800" b="1" u="sng" dirty="0" smtClean="0">
              <a:cs typeface="+mj-cs"/>
            </a:endParaRPr>
          </a:p>
        </p:txBody>
      </p:sp>
      <p:pic>
        <p:nvPicPr>
          <p:cNvPr id="40962" name="Picture 2" descr="http://www.komkid.com/wp-content/uploads/2011/11/Kakudu-National-Park03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1714488"/>
            <a:ext cx="2381250" cy="192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964" name="AutoShape 4" descr="data:image/jpeg;base64,/9j/4AAQSkZJRgABAQAAAQABAAD/2wCEAAkGBxQTEhUUExQWFRUXGRoYGBgYGBgcHRoYHBgcHBobGBccHCggGh0lHxcaITIhJSorLi4uGB8zODMsNygtLisBCgoKDg0OGhAQGiwkHyQsLCwsLCwsLCwsLCwsLCwsLCwsLCwsLCwsLCwsLCwsLCwsLCwsLCwsLCwsLCwsLCwsLP/AABEIALcBEwMBIgACEQEDEQH/xAAcAAADAAMBAQEAAAAAAAAAAAADBAUAAQIGBwj/xAA7EAABAgQEAwcDAwMDBAMAAAABAhEAAyExBBJBUQVhcRMigZGhwfAysdFC4fEGUmIUI4IzQ3KyFZKi/8QAGAEBAQEBAQAAAAAAAAAAAAAAAQIAAwT/xAAgEQEBAQEBAAMBAAMBAAAAAAAAARECIRIxQVEDE0Ii/9oADAMBAAIRAxEAPwD1M4vUQHK8MZgWPJ+RB1EDmIY913+3WOTqyZKIFBTfWAqlw3LmsIWmTBvCwCheC4N6wtNUTaGJCmDRi3NNYWmF4aIpAkytTAXMmS97Q4iX4CNHuptHOEkLmqDUAudv3jaDmEQCWimhP9ohrA4FKUszq3juajRopztJpWRciCJmULCOFHLRvKOQrcfiBhFAERwkB3BrBOwJELnDF7xiaK366xsrgacPWl4YMtQuGOmx/eFJFdag02jpA3ghfMyktsYZTLEQtkmdBwsGAFAjhyLQ7gxvHIpSh+8IKCgHVXqIoTJZUHv1hczS7GwjVoRUhxYtGkyQ3z4YqpUGjoyUmsbAg43DIIt7P4wrICgT3XA9v5i7iJAMTpmH6iJwlVG5a+lNzGZUnvamjdAKjr+IZTI/SbajlsY1jsPmZqhmb8mMybPDq3bWwbYRNx2IyihrFfsC+Vm5PcXuLQnjcGmYLEKAv9+sVKU5WMTRKUlVu8bnekMSyE3cn5T9/a6MrALEytMrFx6Hr9ooy5YDlW2pu+0NUqSMFKKQVEuRX8RkICUjU11rGo5/G/1tM4XGuhQmFRUCSGTalg1S5LN05w2guAQ9RaIYnEB0tmNibGlBzd4r4fiIWQCMpLsOez/L8orUyiTGItCq0Q5MDFj88IDkq1YdUWDbx2QLxkyX8aOOzPONrD5qR0JhOjc4HKTzg0iWpRAH06vv0jbgDUsnp5xX4bKyIKj5cveC4TCZVAkBIbUaisL8TmABQFhV9jZvaD5C+qmHxH6hUZRTV/jRk3HlQJSk924bp+Yg4bGOlhvfaGJXEFEqypIZTOQz/wDjypfnG2jFWpswfz+NCWLlhKu+oAkEgXfKzvs3PeIuLdS3zsKuiwJIyuSDs7D/ACMLcLwyQtRWaGWEkEhyzJSl70CG8YLcmmR2n+qkprlVl5NUNQ38ekXpXFksCVNmAUAQxY7iwiHjeH4UyJq8oJQ9ioMdBeoJA848tO41iCpKzlZVSkj9JtkIrTSsRe7/AMxrH1nDzcwzabiKQmpy7jV4+T4XjKux7WUSgqWK8kg+jqF75TtFHh/9YTKdqnNmIqmlB/jYv4R05vVmjH0Eo27ydjcdNxHcrDpNoSUvMhCkFnAVWjAhw7asYJ2hAzAdf5h3+jBpuF2hOcjaGU44HUPzjmXiEksRX5eHxtqeicpPdIpAlrB/eKk9CDZvOE5mHf8AmNh0kmYoQ1KnlibQMIItUQVRekbG0NjcHrHMuZmv4mO5pISyWc72P7QbDykAVpz0MbG0ijDEKdiXjOyOkU5stIqLwmMTVj5wWYZ6WEkKBtm9YQVhGcne/wC2kWJ0omoFdxAFqJo1YKEeektzOvTkIWnYR6ksNyK+nykP4rDhFW6mF5a83s8bS6TkAACENzA94yAiUT/EZGZLE8638I4QvKSt76M//JvOACGJSst77corAfGLKMuc5hopnLNRxp/EdzcUlT5VDdhpCCp+RJJbLUubtoBtpb9o5nYYhSVDMMpFKV2uL602iLcOm5mPpp6esDVxOgSabH9/xG5RQomgKgPU/wAQriiEqc6Mlt3sBvqeQip9No/bi7vHr+FYcFAXTYDbqN9fGPIJw1ULHSlRpWLuCxqk5kGraxP62qmKUfqe2n58miPOmd5OZLpZ+pFvWGFTXJrf8wvPmdyu7eHWHATwf1KOii7eFfWOjiVMz0cmA9qxDBhdut/WNzj4iHMbQFqLsI5mr719h5fiDCU5p4RwZYFYpqyVMAQU3GZzzq6acmHlBFcPlTA8xINAAxIYAABm6Rx2IKSYGJxTQmv2gk/jadkYFGQSw+R7Grh3Y7h/tA+JcA7wUggJ1B0q1N7x1JUe7taD4meoBjV9NoPdbXo04kKSNttuUOYeeMrCreseWlTv9vyeHMPjWF/CN8W1bxGFCg6QAQHI1hFE1QNXIgaceHCCXLOeV/Kx8oOo5jSj/PnWAu+1CgwvtA+2McGRlU5gy63hlDEk+cZPmBAc2sTt15ftHLbRzMBqbhmKTYxQDlzwVEKobjmOUbn45KUvQg0ZzXfSJeMDFw7fbWkL4mcbFjz1/fxjKxSGIaqCRyjtGJBLLubEb7Ee8SUkm3nDEtPhzgL0MlJZjAMVhSod0sUmhHRmPKv22jeBxBUkE3FDzaOZ84g5hb5eMnC2Il6KtvE6ZJqySABFPEzczda9P5aF5+GLObagRONShxYFA4A0ce4jI5XJc6RkbBrzcpLVMbSnMYHLXuIKlRJYRZNTUgoKSMyTRt+nzSJGL4kcjDMojuqKjVIq7s1NXNSPW0mZlSwvAZ+G7Vgbajfk+0c++d+hY89hceQorBysNadabt7RaTizMXLWAw+nvCpOhI0sacusea4jw9SJhJqgVF6tuDZi9t3itwMFyXfU8th825U587uJl/HqsEkKBq3u1/Gl4bljLnpQ1B8A0IYNeVusOzZgykC3z8x1sVA5hdOYG1x86Rkwd0jk/wA8jGpKxlIvvCRxTy1alm6vQRrWruYBQjW/p6xmJLDkIn4XFZkZtFFujAe4PnAsXjncDT4YNGn5E+u/z8RubMF4mYWY6UkUf94Oua5HKp+efpDaTiplGF3KfF6wuqQHJ8oUwk0iYQrmfP4DDUlbmvzVonnpj6ld0AafeBLVWOCuAzFXhlZRkrcNpQU5n55RrFTAggpFTQe5gOHNITxWPl58q0l0FTFCVKJypzEJYUdiCzijaw9d4TeDmHOSouCfOwYcqAeEerweJSpgKHnrHi8JPJQklIC2sCWSeXIOw3Z4tcLngOCe9tDuwvTYtLoO40OnIQCUlx9vzHGGxBW6OV/aBGcUqy6iAG5pFoEVUaF1LrHSotgsRKOUjqQ+2vznEuRhjMpQKTpYn5aK5fU0B16aGEyllZheMYSSCgsQeY94ZSNrQ/OQmYK0OhhSUnLRVoCPgcbk7qqpPmP2ir2IVUEMdREKbLgmAxRlndJv+RCMPYjCkVHlG0F6biohmbMB5wsuUfq+eMbACcKeUbg7cxGQB8yQukM4aZrCCFeUHQujQqOKmuYPJU1YUlQdG5ttAxmbhkTklCwCDd/vzFqQD/QCSkkKAALeBoABv9/s1hsxUKMPL+Y44lgjNKBmCcp2ehDFrMrns+8RZ+psBw2MpWlbnbU/eKmFxSVJo7F687faI2JweSWE5qaqNaCzAfBWwgXD52VeRwoOwY0vXyiZ1dyj6VZ+LCQwo1D53idKUMoTdwX82hzEjMcwIp3SPnykeenzykKs6XI1oWrFMNhpjyshcEk+Achr8mhPCzCUqBIBQ6SeRoCfMGJicQTMZF1G1quPvU7VMen4Xw/KqZLnFCZqxmQdCEhIU5I/yTfQFtYnq4J6loUuWaWVXdmLHpp5xVlSyJctX6lgktYBw3/tGcXXLQnkZgmqTsgoGZNKiqhQXhtc6X2ctSapAKdaVCT5UHWI669h8Jyfqd2OUDxN/aOMPjmKgfDxLfOkL4uczsXIQAnQ/pH3hPDSsqwM1HDbAW9z5Qbg16PtLbP8r5QNRcjTaFcZMyHvUTtajAkgbd4B+kb4fiyqpY00+3r8eL561SsiY1OULTMK1JYAEz61atRgNhrzhafiglQSXe55bRRkHyENkpciSE0Ds7hz6+8N4IZXP6m9Xv4PbdoSStzzseQ5QwC592+PFwrnDZqnLvlBpu/vDk2WoqJIv+P2iXhcUUDch2f2Hn/EOYXFGYaG1zb5+8IESKkGMzE6wxiJZSxIFjXwq/hAFiKgbnDu5unv88IWUfvBcQe7C+agEYw0RSDZ+41+sCQl0x2hJKiDoHiSVSl0vsWblApiWEVBIq4vCmIFBT4IWDlY6uUh8ooeW3hvFDD4pKvpPnEwSXU4GhjUuZlL7wsstyjInjGdY1A2Pm0guHr9oYlyyX9T86QrKlLJzBGSX+lLGv8Ako2SkVqTXQG8OEF2Fh413bXSto3TQxIUDr+P5+0Nywm7+f4ickMX+o/+VuocDe1qxuU9/JreD36wa2LSMUAaV5mAzJpUbloSQqramHlIDB1AbD7fxGZuaoEAEU+NEidw0JfIS1VBAAAdmozEVc8yeUOrmPXnG8KKuSwGvtBeZRZpLg0oTSpaFZUM6zUgUIytu49OUTeMYBYyhIoQySaPXU+WukWDhjKUoym7JZVMmOapXRlBrhs1+TQmjGf6plZv9tu6wqsuRRwDlS4Ec/l8ftDrhuAlJlqVkKcrJU2rkDO5uEucwemVejQhi55mCYiaomZLSVJKdFyyAxBH0kkgn/FPjV4bilSu0AWygSUrIcBYALkf2qGXMBqHo0eZxko4ieqZImA9qjOxX3pald2ZLNlMGLPdGV9W59dXbE9XJjOIY3tU5f1ghIahICQ79AlAj0n9N44HCSErygTBMQD/AJh1pat1ELd9aUoIDM/pFBDrWtRoVVcqahcmr2N6+NKS+BS+zQlKAOzOdILgOSCXboD1HOGf47YZLupU+Q0vM+YzMgFLAd4Hxdv+IhbtMoSo60tXugEtz/MekXwtLJSmgSGALmwYOSdIkz+BqnoSpKijJ3Q7EEBXeIF3NQenjGvN/FWFuIEzlhKRWYHWSS2XMoITegAJdqMx/S8MKwy8KDm+oszj9NCHHkCOcN4SaJeMCexUEEE53BASlAvslyobhtQSAXGcZw6l55pziWSjswl1rnLV3iU3KUICWqzqXq0RP/N9aSfdTgtUzPMy5lAJJABoFKYFXUig2EN8Kx7lQYlNgrdQIzN5ts9NKl4pPKcOs91Par7wpQh0spaf1ApZSnoxCe8WgMtQZ0p7oQQgBJZCBQEq/S1mrVyXJpubZ6fqnpaixbeDomDpvEnCz1KCmBKU6jTqTrsIPjMWZcsEjdtPXSO/yh1SkYtBXlcEs7bj2irgZaUkULqOhItXe0eP4PwtU1QWp0gqd2YkvoNqa3j2mCkFKjYUo5v1/EVzdEqxNxDAUobf/U6QriEh23L+g/MEnqC5QIui40LdekKpnEnc5X06fvHSfTNYkd3n7UEJSn8X+0MFT13+2nzmIAhYqYcaKCJlGG3z7QSUpypT0cJB9D5mI82cQLs4Ded+QDXOvpWwCf8AbA0561f2gswj9tVNCxLa0MCxMtx0rCnEQTLzpqCw9Yaw87NLr9QABHOAleyartQ6nbrCJSfjxWTcac4HOlsesYp+Q7CMhkJ5iMgL54nGgqyyUTZyhqsgJB3LBhvXwgz0CUkrV+ogPV62B110sI85w7ik1fdCCQNAOjlSvbnycNSsWopABdNk2I2Kim61PYFgKO2nS8oVlJS7TD/wSCp//NQP/wCQfaG+3USaAgUYkuLXFhrrE2TMSkMACaBycwqOgzUqTR66QaZPcAMwG9y9fgFIjCcTNCK3J15a+3nHQJNS8Lga6er8oaUtWQ5mroNLs5+VgrRtCntvG1qqz00gKV0eOlClLwUw9gVd4VgmJwSbpLGoYCigQ1mZrHwG1EZK2rvD2FnFwLj7bweX7FiD/UeCWEApUpK2GYpP/UyvuQyiC53Y3oIb/p3hKMipikNMLoWXcKAIIOwJo7NUGKKlFaxbKC9rkGhHIVYxUwpBvq46xPPMR8PdalyweunzwjspceHz5zjYQx6GvSCIqNqn+fKsdCWy36+8aKasOpgqQ/n943LS6jtTy0H2gLial/m3wR5zFy5UpaZix/vrTlQlJAZV1EGyS5Dr6ePo5iq0iRxtSUhCsmZYJyEsyVWetCahh+InueCvHdsubNUZiShScrJoAhKQcoAc91Icv7u7MmX/AHUpr+lAUDZqB62cnnA8YyUFSCoqWoCYo1dqkgMyqk3684ocGUlcwZnQgJYJCS5uyRqCXNb1Nakx5r45z+G5OLKwGGSU9E1KzeuWpJJvoH5RUSlMwZFpSaghJDlJFiWsTSnSI0rGELU4Ay90lnYC4B8XvFSTxEFICWrXvv5sL+PO8deHSK4nd62UJZgPcvDmHWHcuT819ojycQrK2YV3DeghuRncZSXAJsL3qGjrNU9GVpylMxQGYig8m5nc2pE3FyTLJSpQoW5sbuBry6xrDYdSQ5JLF7s9bu1qWgGOxKibML+O5MdOU1qYtvG/zzjjN3XIpdt/nvG5cp6m33jMSUfqLD5+fvFaxcAqLk6/KRbwkxmayB3iTc/2p0vQl9GifhJiaBFH/UWJ9aCLCFBgEpJAq7a8ucFI8sZmSQARXLtT92jz/EXK1BD1U5L3pVth+IqyM4mKzsAoMK1H4of4tE6UtjSwJA6VA9ImE1hMY6EZiSre2pFftDOVKjT4fmsSZfMavDMmayhGZRyjaMjoTuUZCH59xU7/ALEtQKUuqas0T0Dnve7MKQLh8hQJUpJJFez1NH74dxQjxO7xd4JwQZHMpWY97McvdOmXUsK9X2EUlYA5SmWhZDEBmYE3JUogveoB1uYr/bJ42I+H4iEPmDFNwxbORbNV2DC73LxUlTyvK7uC9WFGd20elIlYqWmWrK4XMG/0y6uXSCSSaHLfU89yMSta8xWruJFSaDMXdtDRmD03eHJfWexk4s9mQw5lqHZqMT02MIzZznKK+V25DpTnCMqcrLQqUo70uaBtBs7EtaDyqFgQal2DeWwjnmGGbCO5ZcagC5Op2T+9OkcS2UWNiW5PsIJOUQWCSwG1+QbXl50eCluWrXxhkTGBGpv+IXTLIIe5Ip9o3LqRtr01iSbRMIDC9/tQc6Q3hcQCOnzSJhmVfnHUpWWot9usYPRyFZho/wAY+0MS0WVETD4wCtPNo9Bg1hQzDX03HpFy6jqYTVLYKa9h5xxilBICRf5eHZ7JBJ3JHWJC1F+ZqTGaesJ3vEnieHRMmpqoqSDT9NdVHzt7xSUsCOQrlEWacRMdwntAEJQyQKFWiiXAoMunM9LlRGMlSg4TUKyjOFByLqUTdrtao6x62SBXNbSkeL/qxaEz0oQoILElIF8xcl2qokAO8c+uMmo689HQntTVTA1sxbR9G5NDuE4UkLcLKk6JOb3A9onYZSUKytM3IUrLXmAT5uOkXJU4gd1ISlwKNfrBxNaKMjChRDln3/AivhJACgSqo1F22CTfWJ8jR1BXQn7RZkyghPNWgv5x6JFa4xeIYkgdH3211vEyWgkudPJ9XMNz6bOdT+kchELH8SJV2aAyd9TzMVbjSGcXxICiC6i4HnfkI1hsIpVVVHl5fmB8PwQ+o+sVwByAGp/EChsFLSkZjQAafaOhjcykoFBam23WFpqiWA+a+0bw6AOtK78owNzl5dfLZtImzpiQkhNCftY+ghjGnz1hSYtiTsP49feNIS3+pygkks+sPYVeYfxbxN+USJocF/CvmW1jJGJKWBc8oaXrpaqCv2jImSp6WDM3NQeMgS8DjT2amP8AqB0zFJ/4gvT48TMdj1qQWIVfLVKiOamJGoISX3L0Av8AEJiSCChUzO3dKcwAAa2/PzNIEeFSlHuzCCDah69ByDWrHOXPtTxqMOoMFElRN7vVyT6mPRcKwCMpeaErKgoJVQUDJdVXIrpqYoSeHKDsUK5qDdWZ/wB/CJnEguW5UXABIO/LyHqfDpO/l4DKT3iEFC1B/pYhD6lT9ymlz0g6QEhgKgX0D2HM38okS05EoTRgB9SWTmP1MP8AuG5dmH2bkqYfqL1coy5lHYOT42sGhvLKGHVQACrsOvloNdI2j6yxBNH1bk/iIVTMCXJ0DAXbUkJ3t5nnBkLCUuSQAKP0101fx2iSaQsCwoNS9T1JavLbyJLDJJ3LD7/iJkmfnISHJ2Dk9G8Dy83ihOUHZ/pDeOvkXgoYATXSCIP4gebQCOgYlTaaRT4DMV2yQCWLvtYxLFSIt8HRlWlqlyPMVMM+xfpRxxJLQipHNo44lj2mLA3bS4p0jiVjEKHMXDg/aGpkFWBAysbGMJBqK9PxGkM+sBZlBLkOWvqI8hxTDqViFFs1AkDv5iAOvi7fmParWkVKmDOaUAjws3iY7VefIoZnCkjMHsAJgA0IoSa5ucR/kR1h3BSlAugpTpXM/llPrFrBSXoVpB5mniGibICgjMUqyE/Uk5k+feO9OsHkEAOE5xowc+sHHYXsJhybFJPUD73taKEzEBLAaUf8eMSJc8JTnEpQI6a+7GFpvFcwGUKB1pU1o2wtHfVSD8Q4hl7odztC0pAdvM+0dKluQTpu2/8AEcgZQTE/dUfn4vKAB/AHKFP9UVzAgHXa3M7wO4c3iv8A07w4ZjNI1tFMfmYYpSl7qr4D4IAmhBFdhFnipB7MUBYudk3J9Ii4bicvtMpLZagmxOnizecbZEt4lBdlPmoRbUA184CuzNU+326RdnYuUv6yEqqK28/zETGY9ImZE83UaADRt3942mEZ0toWVIJdkuAHPMbD5brFOeErSatoOZH3A1hc4RaRnBSWukP6E330hVpqXLKgD2aq8o3GDixAGaWoFg9RtGQp9ePw2MC6JIetAXdtASKtyeDmTJ+opGb+4EpJPVJBpWIn/wAVOLJLS5dAzkUFagfUTzMPYeYAcmcTCNqkczU+URk/CdlYij6EUpVvKE8ZhkLqtyo1KiTRtgCwagtV+cUJhK2cjkaV2Y6mkKYzBhT5qlwKmgA1Y08eUTPKxPD4FKXJXQ0BCQ7D/LNR2uISnT8pPZlJ0ztZh3lBIcsBR1E1dudibgELFSUk3KGtsxBBYQpK4OhJDTFHQJLAq72Yhx9QJZwB+kPrF89T9bAJMsrNAVFvF6VIFtTf1h+VgFls6Q12KgK6As9N/eHsFh0ocvLzn6ilJIOwfMHMFXJWoFsqBV1ZlktyQ2UHmT0ib0xVeLyJygosSrI7AUACeZPk1qwCQo0b2NWDl9PCu2sHRwguyVpuCtRBo30gAO7O7PqIyfKyd1xkFKBNQLZiSAPF/WNsZiQ1H9vSCZYxIF2MEl3iCJKS3WLyECQjMpszUB1UbAe/jC3BsOHUpV0hw+j6v4fHiPjcaZq1EE5QSlI5mhV1vXZMXz56L745vVR9Lcz+THBmpDF1PozB971YCrlhS8cKUCOWnz5R4yWgqP8AbfvVLHmaOXroBTaCGqsohQeo6hmhnJT5Q8vP1iaiQEjKDQ6hRBpVwQA3n5vBzOUEFKGdnSVf3Uau1NYKED+tcUp+xBADAqZ3ZzRYFSk7fwZ3C/6eJQZwS9O9lWHAdqpZ2JqwBOzw7jZS1ZlTky1uxVMIyqDaBqNS5OvjBMFi0AOgClA6UHMdRUV51prpHDrbXH7vqtgcAnLlSUzP8kLZQ5LTUA+AFqR3MTLkKBDlTMA+u536faJgnT5iyJSUpS//AFHDJGuUZQX8S7RvC4dKf9pKip7qNSauQDcVrR/HTr/jl5ipdNDiSlhiSE1HdYONQfMefmymSo98JKUJvUlgLhzVSuQ1jsSJaWZLgm505H26GGMZPKVKSGD7O3L29IqyujFyB1LuD4U8qwvOVVtBXx+feNyJ1OnrvDHDsJ2qiT9I+o2ryhjHeE8NClpSvM5DsAKBnc8rDqRHpMTllAlNkinMmgEKcGnZsy2Ylkp/8Un3IvyEB/qLF5UBA+pXyvzaLT+puNxSjKWqv9oVe5ry38TzjycxSphASAA9VasLkco9DxuQoSkhJBShy1nVp5kxAnTuzlAFTrIYuLAvT5oYilR4OkT8QkFyhDG9GFg22pe4EExK/wDdIBo5AVW28E4Dg1ICXopTKPR9TpGSZScylfpc5X2G8VC44vi0pTmNgAEpd3pWupJv47QfgvEkzUpy/UHKgfla/NI8nxnFGbMyAUScoHN6n5tHoeCcNEtBUWz26C/dG2kVnhx6NOYgECjRkJ/6r/JuUZB6l8txOFKVZVDIvXMGKQxNdn8aG7szUqUpSRLkJJzF1K5ak0YdCeUe2TMzgjKFa/S+lRvz8IDPQwGUFI0FQB4NB/sYrw6WJaCk1Fq1v1u/SsbMxJLpWnkwFSD1035RtRIAyl1E0Sya+BFN3qaQuC0yYQFOWzChTnAZw4PQlOsa79j9MTVG5ALNQEOQNAQKaQsMSpKaSAkqFVOXvQ5yA9HV0D7QfDYplZVDujvFX6XGj39IaWEz2QQQ7lwSABqWV3QGc1p00PFEuHZpjqSjukMF1U45bACtbkiGsbhphYoWAhNwq7tQE7VBdhyiljZMpLJlAJASBlQgmupzB6uDs8JYjFCWWIUAoVBBqKPmJu+++14N0BScwB7TKmlTmAF7ly4qdbk6WjqSUqBKFJVc90gmpvlu1OWtdl8YiXOKipczskDMEiWZaEsKZlKDqWXIDb0vEzPkLpcBNc1mG76GwCdaMNQ/E6oiWRsOYJIPOtfWKXDeHlZBUaHQ0zcoln+oKJzSUlWhqAa3yganmBygczjs6a4zBKSGypASWalbto3sI05/reqfGeIj/pIU/wDeU9aAUYtXqekS0osBYD13JhfDhjTSrnyJJ5AFusEQfUfcfz8MFpkGfnbX1eOVpBoe6KUZ1GovsOXnaOUzL+b/ADW0dpIuabM5L72rc0pcxmEyqCSxFbFPWzUq3ykEkzS2UuSPTxP4EDSlIqmqjZSt9SSTVqB2Z2D6BheJIITV9gBs5NX5BoQOhIag8N/GInGeHITME0VzBsg1VU5hqKaBnaLKV1BhfjGLRLSlSk5lZmQWfKcqvEbeMHeWJ6jmaM0kIUCHYWZgeQIyiwFddXjXAZyAoumjEHc6B9G8BWIi8epdXDKts4Njp883MEKuSzj76Dl8aJ36HL1cuX2jhgmXVVLg1DFR6wtxYgMQCTY7BtOZt4PyjeFnh0pSQlLMskjRLm9hV/UxI4lxDMtWVPcS2RgQVFmc9W9Ael2+KP8ADsN2guyQa/h49AS0nIi5IQnqTfw7yj0iPwkZUJIqQHbmHA8XEHE/KVkKKghpaNXmkAFR8z4PCxuVjQiaZaAezSAHOpAqX0FIFhcQZs5ZJdKPp2d3PX9hAEzmQE1a6lfcnyiP2xCVJQGcO5uEmu96eIjMq8bx4zLQP0spR5gH0cs+pEee4f8A7s9lCie85FyGCQ3VT/8AGNyJoJOZyWv4Fq8veLOAwSUJEwF1rCegZyP/AH+NET2sozxlSyRVQbwA+esJ42SVyzLByUYklmtS2p026xxNxwKmQSTUPoByO50A0POFJuI0FA5qS7nc+FYvTCvCOHmWVqWyiHCb1pU8vveLmGsH+fN4S/1NEpAyuzk2SHo4uSduZ8T4LEFalBNRXLbvZUk05lm6sNRG3SZEpI3EZCMnGS1JCio1rtTSnSMg0Jnazg3aDs3PdALktqWVR2sFQUqnKIZaczWUCXufrzHybWMjI5/LzTjpKVBirKVa5Q1OTmnnATjq5SCGqMzEkHc1cF7HeMjIqes4xDKCWJSCS7EguDSt6e8HROKu4JkwJfvd45lMHYrNWrYfxqMhpgGOwKl97Ms6l2ITv+pJ10JMcYLtJVQynF7uOYUflmjIyNOqMa4rxDtVdmD9BYjQrAZR2FX0rE0kWLkFizAUFdD4RkZHWxM+mTJmZQfV92YE+IsYbwpDEioS7tRILVZxmUW1Vuz77jImkSWnTx8B/Hpyr0tdKfPlI3GRH6pqWgksL3/nwMbE1ILvmIoza1e70ofXeMjIZNBiWSO8osaGzkl2ABslna8Ew8kWd2FQwp4qFfLSMjIwGnnKA7g6B38z88bxxLXRj1aMjIvmCoPEOHmUvOKo2Ngfubx0hQzBKlFyqoA06uPhjIyOXXnWJ+liZODJYBj9IaxFvXpbSFMSpUtZUod4Gg2Jt108+UbjINKlJxWSWTmqBf8AyJLlvH7xPxWOAySaiuZZFT3tuYS3mY1GRdY7MxJKVpQWSohVXdhpeu/hCc/Ed0toyR/PjGRkFrBTnIKBTujzId/Fx5R6PGz8OiQgGctHdFeyzOAgbLexEZGQT9ZPlT8MkIbEnu5g5kLc53B/7tDUWs3MkkViMOtLdul8oGYYVWZgkJcEzaKoPGMjIj536YDDYTD5yoYpRAZwZBse6mvabt5eSE3FS0KyrT2lgUECoIynvE9wgEGj1CdBG4yK3zTXM/AFaioOASWDsydAyaOzfvG4yMjTnS//2Q==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40966" name="AutoShape 6" descr="data:image/jpeg;base64,/9j/4AAQSkZJRgABAQAAAQABAAD/2wCEAAkGBxQTEhUUExQWFRUXGRoYGBgYGBgcHRoYHBgcHBobGBccHCggGh0lHxcaITIhJSorLi4uGB8zODMsNygtLisBCgoKDg0OGhAQGiwkHyQsLCwsLCwsLCwsLCwsLCwsLCwsLCwsLCwsLCwsLCwsLCwsLCwsLCwsLCwsLCwsLCwsLP/AABEIALcBEwMBIgACEQEDEQH/xAAcAAADAAMBAQEAAAAAAAAAAAADBAUAAQIGBwj/xAA7EAABAgQEAwcDAwMDBAMAAAABAhEAAyExBBJBUQVhcRMigZGhwfAysdFC4fEGUmIUI4IzQ3KyFZKi/8QAGAEBAQEBAQAAAAAAAAAAAAAAAQIAAwT/xAAgEQEBAQEBAAMBAAMBAAAAAAAAARECIRIxQVEDE0Ii/9oADAMBAAIRAxEAPwD1M4vUQHK8MZgWPJ+RB1EDmIY913+3WOTqyZKIFBTfWAqlw3LmsIWmTBvCwCheC4N6wtNUTaGJCmDRi3NNYWmF4aIpAkytTAXMmS97Q4iX4CNHuptHOEkLmqDUAudv3jaDmEQCWimhP9ohrA4FKUszq3juajRopztJpWRciCJmULCOFHLRvKOQrcfiBhFAERwkB3BrBOwJELnDF7xiaK366xsrgacPWl4YMtQuGOmx/eFJFdag02jpA3ghfMyktsYZTLEQtkmdBwsGAFAjhyLQ7gxvHIpSh+8IKCgHVXqIoTJZUHv1hczS7GwjVoRUhxYtGkyQ3z4YqpUGjoyUmsbAg43DIIt7P4wrICgT3XA9v5i7iJAMTpmH6iJwlVG5a+lNzGZUnvamjdAKjr+IZTI/SbajlsY1jsPmZqhmb8mMybPDq3bWwbYRNx2IyihrFfsC+Vm5PcXuLQnjcGmYLEKAv9+sVKU5WMTRKUlVu8bnekMSyE3cn5T9/a6MrALEytMrFx6Hr9ooy5YDlW2pu+0NUqSMFKKQVEuRX8RkICUjU11rGo5/G/1tM4XGuhQmFRUCSGTalg1S5LN05w2guAQ9RaIYnEB0tmNibGlBzd4r4fiIWQCMpLsOez/L8orUyiTGItCq0Q5MDFj88IDkq1YdUWDbx2QLxkyX8aOOzPONrD5qR0JhOjc4HKTzg0iWpRAH06vv0jbgDUsnp5xX4bKyIKj5cveC4TCZVAkBIbUaisL8TmABQFhV9jZvaD5C+qmHxH6hUZRTV/jRk3HlQJSk924bp+Yg4bGOlhvfaGJXEFEqypIZTOQz/wDjypfnG2jFWpswfz+NCWLlhKu+oAkEgXfKzvs3PeIuLdS3zsKuiwJIyuSDs7D/ACMLcLwyQtRWaGWEkEhyzJSl70CG8YLcmmR2n+qkprlVl5NUNQ38ekXpXFksCVNmAUAQxY7iwiHjeH4UyJq8oJQ9ioMdBeoJA848tO41iCpKzlZVSkj9JtkIrTSsRe7/AMxrH1nDzcwzabiKQmpy7jV4+T4XjKux7WUSgqWK8kg+jqF75TtFHh/9YTKdqnNmIqmlB/jYv4R05vVmjH0Eo27ydjcdNxHcrDpNoSUvMhCkFnAVWjAhw7asYJ2hAzAdf5h3+jBpuF2hOcjaGU44HUPzjmXiEksRX5eHxtqeicpPdIpAlrB/eKk9CDZvOE5mHf8AmNh0kmYoQ1KnlibQMIItUQVRekbG0NjcHrHMuZmv4mO5pISyWc72P7QbDykAVpz0MbG0ijDEKdiXjOyOkU5stIqLwmMTVj5wWYZ6WEkKBtm9YQVhGcne/wC2kWJ0omoFdxAFqJo1YKEeektzOvTkIWnYR6ksNyK+nykP4rDhFW6mF5a83s8bS6TkAACENzA94yAiUT/EZGZLE8638I4QvKSt76M//JvOACGJSst77corAfGLKMuc5hopnLNRxp/EdzcUlT5VDdhpCCp+RJJbLUubtoBtpb9o5nYYhSVDMMpFKV2uL602iLcOm5mPpp6esDVxOgSabH9/xG5RQomgKgPU/wAQriiEqc6Mlt3sBvqeQip9No/bi7vHr+FYcFAXTYDbqN9fGPIJw1ULHSlRpWLuCxqk5kGraxP62qmKUfqe2n58miPOmd5OZLpZ+pFvWGFTXJrf8wvPmdyu7eHWHATwf1KOii7eFfWOjiVMz0cmA9qxDBhdut/WNzj4iHMbQFqLsI5mr719h5fiDCU5p4RwZYFYpqyVMAQU3GZzzq6acmHlBFcPlTA8xINAAxIYAABm6Rx2IKSYGJxTQmv2gk/jadkYFGQSw+R7Grh3Y7h/tA+JcA7wUggJ1B0q1N7x1JUe7taD4meoBjV9NoPdbXo04kKSNttuUOYeeMrCreseWlTv9vyeHMPjWF/CN8W1bxGFCg6QAQHI1hFE1QNXIgaceHCCXLOeV/Kx8oOo5jSj/PnWAu+1CgwvtA+2McGRlU5gy63hlDEk+cZPmBAc2sTt15ftHLbRzMBqbhmKTYxQDlzwVEKobjmOUbn45KUvQg0ZzXfSJeMDFw7fbWkL4mcbFjz1/fxjKxSGIaqCRyjtGJBLLubEb7Ee8SUkm3nDEtPhzgL0MlJZjAMVhSod0sUmhHRmPKv22jeBxBUkE3FDzaOZ84g5hb5eMnC2Il6KtvE6ZJqySABFPEzczda9P5aF5+GLObagRONShxYFA4A0ce4jI5XJc6RkbBrzcpLVMbSnMYHLXuIKlRJYRZNTUgoKSMyTRt+nzSJGL4kcjDMojuqKjVIq7s1NXNSPW0mZlSwvAZ+G7Vgbajfk+0c++d+hY89hceQorBysNadabt7RaTizMXLWAw+nvCpOhI0sacusea4jw9SJhJqgVF6tuDZi9t3itwMFyXfU8th825U587uJl/HqsEkKBq3u1/Gl4bljLnpQ1B8A0IYNeVusOzZgykC3z8x1sVA5hdOYG1x86Rkwd0jk/wA8jGpKxlIvvCRxTy1alm6vQRrWruYBQjW/p6xmJLDkIn4XFZkZtFFujAe4PnAsXjncDT4YNGn5E+u/z8RubMF4mYWY6UkUf94Oua5HKp+efpDaTiplGF3KfF6wuqQHJ8oUwk0iYQrmfP4DDUlbmvzVonnpj6ld0AafeBLVWOCuAzFXhlZRkrcNpQU5n55RrFTAggpFTQe5gOHNITxWPl58q0l0FTFCVKJypzEJYUdiCzijaw9d4TeDmHOSouCfOwYcqAeEerweJSpgKHnrHi8JPJQklIC2sCWSeXIOw3Z4tcLngOCe9tDuwvTYtLoO40OnIQCUlx9vzHGGxBW6OV/aBGcUqy6iAG5pFoEVUaF1LrHSotgsRKOUjqQ+2vznEuRhjMpQKTpYn5aK5fU0B16aGEyllZheMYSSCgsQeY94ZSNrQ/OQmYK0OhhSUnLRVoCPgcbk7qqpPmP2ir2IVUEMdREKbLgmAxRlndJv+RCMPYjCkVHlG0F6biohmbMB5wsuUfq+eMbACcKeUbg7cxGQB8yQukM4aZrCCFeUHQujQqOKmuYPJU1YUlQdG5ttAxmbhkTklCwCDd/vzFqQD/QCSkkKAALeBoABv9/s1hsxUKMPL+Y44lgjNKBmCcp2ehDFrMrns+8RZ+psBw2MpWlbnbU/eKmFxSVJo7F687faI2JweSWE5qaqNaCzAfBWwgXD52VeRwoOwY0vXyiZ1dyj6VZ+LCQwo1D53idKUMoTdwX82hzEjMcwIp3SPnykeenzykKs6XI1oWrFMNhpjyshcEk+Achr8mhPCzCUqBIBQ6SeRoCfMGJicQTMZF1G1quPvU7VMen4Xw/KqZLnFCZqxmQdCEhIU5I/yTfQFtYnq4J6loUuWaWVXdmLHpp5xVlSyJctX6lgktYBw3/tGcXXLQnkZgmqTsgoGZNKiqhQXhtc6X2ctSapAKdaVCT5UHWI669h8Jyfqd2OUDxN/aOMPjmKgfDxLfOkL4uczsXIQAnQ/pH3hPDSsqwM1HDbAW9z5Qbg16PtLbP8r5QNRcjTaFcZMyHvUTtajAkgbd4B+kb4fiyqpY00+3r8eL561SsiY1OULTMK1JYAEz61atRgNhrzhafiglQSXe55bRRkHyENkpciSE0Ds7hz6+8N4IZXP6m9Xv4PbdoSStzzseQ5QwC592+PFwrnDZqnLvlBpu/vDk2WoqJIv+P2iXhcUUDch2f2Hn/EOYXFGYaG1zb5+8IESKkGMzE6wxiJZSxIFjXwq/hAFiKgbnDu5unv88IWUfvBcQe7C+agEYw0RSDZ+41+sCQl0x2hJKiDoHiSVSl0vsWblApiWEVBIq4vCmIFBT4IWDlY6uUh8ooeW3hvFDD4pKvpPnEwSXU4GhjUuZlL7wsstyjInjGdY1A2Pm0guHr9oYlyyX9T86QrKlLJzBGSX+lLGv8Ako2SkVqTXQG8OEF2Fh413bXSto3TQxIUDr+P5+0Nywm7+f4ickMX+o/+VuocDe1qxuU9/JreD36wa2LSMUAaV5mAzJpUbloSQqramHlIDB1AbD7fxGZuaoEAEU+NEidw0JfIS1VBAAAdmozEVc8yeUOrmPXnG8KKuSwGvtBeZRZpLg0oTSpaFZUM6zUgUIytu49OUTeMYBYyhIoQySaPXU+WukWDhjKUoym7JZVMmOapXRlBrhs1+TQmjGf6plZv9tu6wqsuRRwDlS4Ec/l8ftDrhuAlJlqVkKcrJU2rkDO5uEucwemVejQhi55mCYiaomZLSVJKdFyyAxBH0kkgn/FPjV4bilSu0AWygSUrIcBYALkf2qGXMBqHo0eZxko4ieqZImA9qjOxX3pald2ZLNlMGLPdGV9W59dXbE9XJjOIY3tU5f1ghIahICQ79AlAj0n9N44HCSErygTBMQD/AJh1pat1ELd9aUoIDM/pFBDrWtRoVVcqahcmr2N6+NKS+BS+zQlKAOzOdILgOSCXboD1HOGf47YZLupU+Q0vM+YzMgFLAd4Hxdv+IhbtMoSo60tXugEtz/MekXwtLJSmgSGALmwYOSdIkz+BqnoSpKijJ3Q7EEBXeIF3NQenjGvN/FWFuIEzlhKRWYHWSS2XMoITegAJdqMx/S8MKwy8KDm+oszj9NCHHkCOcN4SaJeMCexUEEE53BASlAvslyobhtQSAXGcZw6l55pziWSjswl1rnLV3iU3KUICWqzqXq0RP/N9aSfdTgtUzPMy5lAJJABoFKYFXUig2EN8Kx7lQYlNgrdQIzN5ts9NKl4pPKcOs91Par7wpQh0spaf1ApZSnoxCe8WgMtQZ0p7oQQgBJZCBQEq/S1mrVyXJpubZ6fqnpaixbeDomDpvEnCz1KCmBKU6jTqTrsIPjMWZcsEjdtPXSO/yh1SkYtBXlcEs7bj2irgZaUkULqOhItXe0eP4PwtU1QWp0gqd2YkvoNqa3j2mCkFKjYUo5v1/EVzdEqxNxDAUobf/U6QriEh23L+g/MEnqC5QIui40LdekKpnEnc5X06fvHSfTNYkd3n7UEJSn8X+0MFT13+2nzmIAhYqYcaKCJlGG3z7QSUpypT0cJB9D5mI82cQLs4Ded+QDXOvpWwCf8AbA0561f2gswj9tVNCxLa0MCxMtx0rCnEQTLzpqCw9Yaw87NLr9QABHOAleyartQ6nbrCJSfjxWTcac4HOlsesYp+Q7CMhkJ5iMgL54nGgqyyUTZyhqsgJB3LBhvXwgz0CUkrV+ogPV62B110sI85w7ik1fdCCQNAOjlSvbnycNSsWopABdNk2I2Kim61PYFgKO2nS8oVlJS7TD/wSCp//NQP/wCQfaG+3USaAgUYkuLXFhrrE2TMSkMACaBycwqOgzUqTR66QaZPcAMwG9y9fgFIjCcTNCK3J15a+3nHQJNS8Lga6er8oaUtWQ5mroNLs5+VgrRtCntvG1qqz00gKV0eOlClLwUw9gVd4VgmJwSbpLGoYCigQ1mZrHwG1EZK2rvD2FnFwLj7bweX7FiD/UeCWEApUpK2GYpP/UyvuQyiC53Y3oIb/p3hKMipikNMLoWXcKAIIOwJo7NUGKKlFaxbKC9rkGhHIVYxUwpBvq46xPPMR8PdalyweunzwjspceHz5zjYQx6GvSCIqNqn+fKsdCWy36+8aKasOpgqQ/n943LS6jtTy0H2gLial/m3wR5zFy5UpaZix/vrTlQlJAZV1EGyS5Dr6ePo5iq0iRxtSUhCsmZYJyEsyVWetCahh+InueCvHdsubNUZiShScrJoAhKQcoAc91Icv7u7MmX/AHUpr+lAUDZqB62cnnA8YyUFSCoqWoCYo1dqkgMyqk3684ocGUlcwZnQgJYJCS5uyRqCXNb1Nakx5r45z+G5OLKwGGSU9E1KzeuWpJJvoH5RUSlMwZFpSaghJDlJFiWsTSnSI0rGELU4Ay90lnYC4B8XvFSTxEFICWrXvv5sL+PO8deHSK4nd62UJZgPcvDmHWHcuT819ojycQrK2YV3DeghuRncZSXAJsL3qGjrNU9GVpylMxQGYig8m5nc2pE3FyTLJSpQoW5sbuBry6xrDYdSQ5JLF7s9bu1qWgGOxKibML+O5MdOU1qYtvG/zzjjN3XIpdt/nvG5cp6m33jMSUfqLD5+fvFaxcAqLk6/KRbwkxmayB3iTc/2p0vQl9GifhJiaBFH/UWJ9aCLCFBgEpJAq7a8ucFI8sZmSQARXLtT92jz/EXK1BD1U5L3pVth+IqyM4mKzsAoMK1H4of4tE6UtjSwJA6VA9ImE1hMY6EZiSre2pFftDOVKjT4fmsSZfMavDMmayhGZRyjaMjoTuUZCH59xU7/ALEtQKUuqas0T0Dnve7MKQLh8hQJUpJJFez1NH74dxQjxO7xd4JwQZHMpWY97McvdOmXUsK9X2EUlYA5SmWhZDEBmYE3JUogveoB1uYr/bJ42I+H4iEPmDFNwxbORbNV2DC73LxUlTyvK7uC9WFGd20elIlYqWmWrK4XMG/0y6uXSCSSaHLfU89yMSta8xWruJFSaDMXdtDRmD03eHJfWexk4s9mQw5lqHZqMT02MIzZznKK+V25DpTnCMqcrLQqUo70uaBtBs7EtaDyqFgQal2DeWwjnmGGbCO5ZcagC5Op2T+9OkcS2UWNiW5PsIJOUQWCSwG1+QbXl50eCluWrXxhkTGBGpv+IXTLIIe5Ip9o3LqRtr01iSbRMIDC9/tQc6Q3hcQCOnzSJhmVfnHUpWWot9usYPRyFZho/wAY+0MS0WVETD4wCtPNo9Bg1hQzDX03HpFy6jqYTVLYKa9h5xxilBICRf5eHZ7JBJ3JHWJC1F+ZqTGaesJ3vEnieHRMmpqoqSDT9NdVHzt7xSUsCOQrlEWacRMdwntAEJQyQKFWiiXAoMunM9LlRGMlSg4TUKyjOFByLqUTdrtao6x62SBXNbSkeL/qxaEz0oQoILElIF8xcl2qokAO8c+uMmo689HQntTVTA1sxbR9G5NDuE4UkLcLKk6JOb3A9onYZSUKytM3IUrLXmAT5uOkXJU4gd1ISlwKNfrBxNaKMjChRDln3/AivhJACgSqo1F22CTfWJ8jR1BXQn7RZkyghPNWgv5x6JFa4xeIYkgdH3211vEyWgkudPJ9XMNz6bOdT+kchELH8SJV2aAyd9TzMVbjSGcXxICiC6i4HnfkI1hsIpVVVHl5fmB8PwQ+o+sVwByAGp/EChsFLSkZjQAafaOhjcykoFBam23WFpqiWA+a+0bw6AOtK78owNzl5dfLZtImzpiQkhNCftY+ghjGnz1hSYtiTsP49feNIS3+pygkks+sPYVeYfxbxN+USJocF/CvmW1jJGJKWBc8oaXrpaqCv2jImSp6WDM3NQeMgS8DjT2amP8AqB0zFJ/4gvT48TMdj1qQWIVfLVKiOamJGoISX3L0Av8AEJiSCChUzO3dKcwAAa2/PzNIEeFSlHuzCCDah69ByDWrHOXPtTxqMOoMFElRN7vVyT6mPRcKwCMpeaErKgoJVQUDJdVXIrpqYoSeHKDsUK5qDdWZ/wB/CJnEguW5UXABIO/LyHqfDpO/l4DKT3iEFC1B/pYhD6lT9ymlz0g6QEhgKgX0D2HM38okS05EoTRgB9SWTmP1MP8AuG5dmH2bkqYfqL1coy5lHYOT42sGhvLKGHVQACrsOvloNdI2j6yxBNH1bk/iIVTMCXJ0DAXbUkJ3t5nnBkLCUuSQAKP0101fx2iSaQsCwoNS9T1JavLbyJLDJJ3LD7/iJkmfnISHJ2Dk9G8Dy83ihOUHZ/pDeOvkXgoYATXSCIP4gebQCOgYlTaaRT4DMV2yQCWLvtYxLFSIt8HRlWlqlyPMVMM+xfpRxxJLQipHNo44lj2mLA3bS4p0jiVjEKHMXDg/aGpkFWBAysbGMJBqK9PxGkM+sBZlBLkOWvqI8hxTDqViFFs1AkDv5iAOvi7fmParWkVKmDOaUAjws3iY7VefIoZnCkjMHsAJgA0IoSa5ucR/kR1h3BSlAugpTpXM/llPrFrBSXoVpB5mniGibICgjMUqyE/Uk5k+feO9OsHkEAOE5xowc+sHHYXsJhybFJPUD73taKEzEBLAaUf8eMSJc8JTnEpQI6a+7GFpvFcwGUKB1pU1o2wtHfVSD8Q4hl7odztC0pAdvM+0dKluQTpu2/8AEcgZQTE/dUfn4vKAB/AHKFP9UVzAgHXa3M7wO4c3iv8A07w4ZjNI1tFMfmYYpSl7qr4D4IAmhBFdhFnipB7MUBYudk3J9Ii4bicvtMpLZagmxOnizecbZEt4lBdlPmoRbUA184CuzNU+326RdnYuUv6yEqqK28/zETGY9ImZE83UaADRt3942mEZ0toWVIJdkuAHPMbD5brFOeErSatoOZH3A1hc4RaRnBSWukP6E330hVpqXLKgD2aq8o3GDixAGaWoFg9RtGQp9ePw2MC6JIetAXdtASKtyeDmTJ+opGb+4EpJPVJBpWIn/wAVOLJLS5dAzkUFagfUTzMPYeYAcmcTCNqkczU+URk/CdlYij6EUpVvKE8ZhkLqtyo1KiTRtgCwagtV+cUJhK2cjkaV2Y6mkKYzBhT5qlwKmgA1Y08eUTPKxPD4FKXJXQ0BCQ7D/LNR2uISnT8pPZlJ0ztZh3lBIcsBR1E1dudibgELFSUk3KGtsxBBYQpK4OhJDTFHQJLAq72Yhx9QJZwB+kPrF89T9bAJMsrNAVFvF6VIFtTf1h+VgFls6Q12KgK6As9N/eHsFh0ocvLzn6ilJIOwfMHMFXJWoFsqBV1ZlktyQ2UHmT0ib0xVeLyJygosSrI7AUACeZPk1qwCQo0b2NWDl9PCu2sHRwguyVpuCtRBo30gAO7O7PqIyfKyd1xkFKBNQLZiSAPF/WNsZiQ1H9vSCZYxIF2MEl3iCJKS3WLyECQjMpszUB1UbAe/jC3BsOHUpV0hw+j6v4fHiPjcaZq1EE5QSlI5mhV1vXZMXz56L745vVR9Lcz+THBmpDF1PozB971YCrlhS8cKUCOWnz5R4yWgqP8AbfvVLHmaOXroBTaCGqsohQeo6hmhnJT5Q8vP1iaiQEjKDQ6hRBpVwQA3n5vBzOUEFKGdnSVf3Uau1NYKED+tcUp+xBADAqZ3ZzRYFSk7fwZ3C/6eJQZwS9O9lWHAdqpZ2JqwBOzw7jZS1ZlTky1uxVMIyqDaBqNS5OvjBMFi0AOgClA6UHMdRUV51prpHDrbXH7vqtgcAnLlSUzP8kLZQ5LTUA+AFqR3MTLkKBDlTMA+u536faJgnT5iyJSUpS//AFHDJGuUZQX8S7RvC4dKf9pKip7qNSauQDcVrR/HTr/jl5ipdNDiSlhiSE1HdYONQfMefmymSo98JKUJvUlgLhzVSuQ1jsSJaWZLgm505H26GGMZPKVKSGD7O3L29IqyujFyB1LuD4U8qwvOVVtBXx+feNyJ1OnrvDHDsJ2qiT9I+o2ryhjHeE8NClpSvM5DsAKBnc8rDqRHpMTllAlNkinMmgEKcGnZsy2Ylkp/8Un3IvyEB/qLF5UBA+pXyvzaLT+puNxSjKWqv9oVe5ry38TzjycxSphASAA9VasLkco9DxuQoSkhJBShy1nVp5kxAnTuzlAFTrIYuLAvT5oYilR4OkT8QkFyhDG9GFg22pe4EExK/wDdIBo5AVW28E4Dg1ICXopTKPR9TpGSZScylfpc5X2G8VC44vi0pTmNgAEpd3pWupJv47QfgvEkzUpy/UHKgfla/NI8nxnFGbMyAUScoHN6n5tHoeCcNEtBUWz26C/dG2kVnhx6NOYgECjRkJ/6r/JuUZB6l8txOFKVZVDIvXMGKQxNdn8aG7szUqUpSRLkJJzF1K5ak0YdCeUe2TMzgjKFa/S+lRvz8IDPQwGUFI0FQB4NB/sYrw6WJaCk1Fq1v1u/SsbMxJLpWnkwFSD1035RtRIAyl1E0Sya+BFN3qaQuC0yYQFOWzChTnAZw4PQlOsa79j9MTVG5ALNQEOQNAQKaQsMSpKaSAkqFVOXvQ5yA9HV0D7QfDYplZVDujvFX6XGj39IaWEz2QQQ7lwSABqWV3QGc1p00PFEuHZpjqSjukMF1U45bACtbkiGsbhphYoWAhNwq7tQE7VBdhyiljZMpLJlAJASBlQgmupzB6uDs8JYjFCWWIUAoVBBqKPmJu+++14N0BScwB7TKmlTmAF7ly4qdbk6WjqSUqBKFJVc90gmpvlu1OWtdl8YiXOKipczskDMEiWZaEsKZlKDqWXIDb0vEzPkLpcBNc1mG76GwCdaMNQ/E6oiWRsOYJIPOtfWKXDeHlZBUaHQ0zcoln+oKJzSUlWhqAa3yganmBygczjs6a4zBKSGypASWalbto3sI05/reqfGeIj/pIU/wDeU9aAUYtXqekS0osBYD13JhfDhjTSrnyJJ5AFusEQfUfcfz8MFpkGfnbX1eOVpBoe6KUZ1GovsOXnaOUzL+b/ADW0dpIuabM5L72rc0pcxmEyqCSxFbFPWzUq3ykEkzS2UuSPTxP4EDSlIqmqjZSt9SSTVqB2Z2D6BheJIITV9gBs5NX5BoQOhIag8N/GInGeHITME0VzBsg1VU5hqKaBnaLKV1BhfjGLRLSlSk5lZmQWfKcqvEbeMHeWJ6jmaM0kIUCHYWZgeQIyiwFddXjXAZyAoumjEHc6B9G8BWIi8epdXDKts4Njp883MEKuSzj76Dl8aJ36HL1cuX2jhgmXVVLg1DFR6wtxYgMQCTY7BtOZt4PyjeFnh0pSQlLMskjRLm9hV/UxI4lxDMtWVPcS2RgQVFmc9W9Ael2+KP8ADsN2guyQa/h49AS0nIi5IQnqTfw7yj0iPwkZUJIqQHbmHA8XEHE/KVkKKghpaNXmkAFR8z4PCxuVjQiaZaAezSAHOpAqX0FIFhcQZs5ZJdKPp2d3PX9hAEzmQE1a6lfcnyiP2xCVJQGcO5uEmu96eIjMq8bx4zLQP0spR5gH0cs+pEee4f8A7s9lCie85FyGCQ3VT/8AGNyJoJOZyWv4Fq8veLOAwSUJEwF1rCegZyP/AH+NET2sozxlSyRVQbwA+esJ42SVyzLByUYklmtS2p026xxNxwKmQSTUPoByO50A0POFJuI0FA5qS7nc+FYvTCvCOHmWVqWyiHCb1pU8vveLmGsH+fN4S/1NEpAyuzk2SHo4uSduZ8T4LEFalBNRXLbvZUk05lm6sNRG3SZEpI3EZCMnGS1JCio1rtTSnSMg0Jnazg3aDs3PdALktqWVR2sFQUqnKIZaczWUCXufrzHybWMjI5/LzTjpKVBirKVa5Q1OTmnnATjq5SCGqMzEkHc1cF7HeMjIqes4xDKCWJSCS7EguDSt6e8HROKu4JkwJfvd45lMHYrNWrYfxqMhpgGOwKl97Ms6l2ITv+pJ10JMcYLtJVQynF7uOYUflmjIyNOqMa4rxDtVdmD9BYjQrAZR2FX0rE0kWLkFizAUFdD4RkZHWxM+mTJmZQfV92YE+IsYbwpDEioS7tRILVZxmUW1Vuz77jImkSWnTx8B/Hpyr0tdKfPlI3GRH6pqWgksL3/nwMbE1ILvmIoza1e70ofXeMjIZNBiWSO8osaGzkl2ABslna8Ew8kWd2FQwp4qFfLSMjIwGnnKA7g6B38z88bxxLXRj1aMjIvmCoPEOHmUvOKo2Ngfubx0hQzBKlFyqoA06uPhjIyOXXnWJ+liZODJYBj9IaxFvXpbSFMSpUtZUod4Gg2Jt108+UbjINKlJxWSWTmqBf8AyJLlvH7xPxWOAySaiuZZFT3tuYS3mY1GRdY7MxJKVpQWSohVXdhpeu/hCc/Ed0toyR/PjGRkFrBTnIKBTujzId/Fx5R6PGz8OiQgGctHdFeyzOAgbLexEZGQT9ZPlT8MkIbEnu5g5kLc53B/7tDUWs3MkkViMOtLdul8oGYYVWZgkJcEzaKoPGMjIj536YDDYTD5yoYpRAZwZBse6mvabt5eSE3FS0KyrT2lgUECoIynvE9wgEGj1CdBG4yK3zTXM/AFaioOASWDsydAyaOzfvG4yMjTnS//2Q==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40968" name="AutoShape 8" descr="data:image/jpeg;base64,/9j/4AAQSkZJRgABAQAAAQABAAD/2wCEAAkGBxQTEhUUExQWFRUXGRoYGBgYGBgcHRoYHBgcHBobGBccHCggGh0lHxcaITIhJSorLi4uGB8zODMsNygtLisBCgoKDg0OGhAQGiwkHyQsLCwsLCwsLCwsLCwsLCwsLCwsLCwsLCwsLCwsLCwsLCwsLCwsLCwsLCwsLCwsLCwsLP/AABEIALcBEwMBIgACEQEDEQH/xAAcAAADAAMBAQEAAAAAAAAAAAADBAUAAQIGBwj/xAA7EAABAgQEAwcDAwMDBAMAAAABAhEAAyExBBJBUQVhcRMigZGhwfAysdFC4fEGUmIUI4IzQ3KyFZKi/8QAGAEBAQEBAQAAAAAAAAAAAAAAAQIAAwT/xAAgEQEBAQEBAAMBAAMBAAAAAAAAARECIRIxQVEDE0Ii/9oADAMBAAIRAxEAPwD1M4vUQHK8MZgWPJ+RB1EDmIY913+3WOTqyZKIFBTfWAqlw3LmsIWmTBvCwCheC4N6wtNUTaGJCmDRi3NNYWmF4aIpAkytTAXMmS97Q4iX4CNHuptHOEkLmqDUAudv3jaDmEQCWimhP9ohrA4FKUszq3juajRopztJpWRciCJmULCOFHLRvKOQrcfiBhFAERwkB3BrBOwJELnDF7xiaK366xsrgacPWl4YMtQuGOmx/eFJFdag02jpA3ghfMyktsYZTLEQtkmdBwsGAFAjhyLQ7gxvHIpSh+8IKCgHVXqIoTJZUHv1hczS7GwjVoRUhxYtGkyQ3z4YqpUGjoyUmsbAg43DIIt7P4wrICgT3XA9v5i7iJAMTpmH6iJwlVG5a+lNzGZUnvamjdAKjr+IZTI/SbajlsY1jsPmZqhmb8mMybPDq3bWwbYRNx2IyihrFfsC+Vm5PcXuLQnjcGmYLEKAv9+sVKU5WMTRKUlVu8bnekMSyE3cn5T9/a6MrALEytMrFx6Hr9ooy5YDlW2pu+0NUqSMFKKQVEuRX8RkICUjU11rGo5/G/1tM4XGuhQmFRUCSGTalg1S5LN05w2guAQ9RaIYnEB0tmNibGlBzd4r4fiIWQCMpLsOez/L8orUyiTGItCq0Q5MDFj88IDkq1YdUWDbx2QLxkyX8aOOzPONrD5qR0JhOjc4HKTzg0iWpRAH06vv0jbgDUsnp5xX4bKyIKj5cveC4TCZVAkBIbUaisL8TmABQFhV9jZvaD5C+qmHxH6hUZRTV/jRk3HlQJSk924bp+Yg4bGOlhvfaGJXEFEqypIZTOQz/wDjypfnG2jFWpswfz+NCWLlhKu+oAkEgXfKzvs3PeIuLdS3zsKuiwJIyuSDs7D/ACMLcLwyQtRWaGWEkEhyzJSl70CG8YLcmmR2n+qkprlVl5NUNQ38ekXpXFksCVNmAUAQxY7iwiHjeH4UyJq8oJQ9ioMdBeoJA848tO41iCpKzlZVSkj9JtkIrTSsRe7/AMxrH1nDzcwzabiKQmpy7jV4+T4XjKux7WUSgqWK8kg+jqF75TtFHh/9YTKdqnNmIqmlB/jYv4R05vVmjH0Eo27ydjcdNxHcrDpNoSUvMhCkFnAVWjAhw7asYJ2hAzAdf5h3+jBpuF2hOcjaGU44HUPzjmXiEksRX5eHxtqeicpPdIpAlrB/eKk9CDZvOE5mHf8AmNh0kmYoQ1KnlibQMIItUQVRekbG0NjcHrHMuZmv4mO5pISyWc72P7QbDykAVpz0MbG0ijDEKdiXjOyOkU5stIqLwmMTVj5wWYZ6WEkKBtm9YQVhGcne/wC2kWJ0omoFdxAFqJo1YKEeektzOvTkIWnYR6ksNyK+nykP4rDhFW6mF5a83s8bS6TkAACENzA94yAiUT/EZGZLE8638I4QvKSt76M//JvOACGJSst77corAfGLKMuc5hopnLNRxp/EdzcUlT5VDdhpCCp+RJJbLUubtoBtpb9o5nYYhSVDMMpFKV2uL602iLcOm5mPpp6esDVxOgSabH9/xG5RQomgKgPU/wAQriiEqc6Mlt3sBvqeQip9No/bi7vHr+FYcFAXTYDbqN9fGPIJw1ULHSlRpWLuCxqk5kGraxP62qmKUfqe2n58miPOmd5OZLpZ+pFvWGFTXJrf8wvPmdyu7eHWHATwf1KOii7eFfWOjiVMz0cmA9qxDBhdut/WNzj4iHMbQFqLsI5mr719h5fiDCU5p4RwZYFYpqyVMAQU3GZzzq6acmHlBFcPlTA8xINAAxIYAABm6Rx2IKSYGJxTQmv2gk/jadkYFGQSw+R7Grh3Y7h/tA+JcA7wUggJ1B0q1N7x1JUe7taD4meoBjV9NoPdbXo04kKSNttuUOYeeMrCreseWlTv9vyeHMPjWF/CN8W1bxGFCg6QAQHI1hFE1QNXIgaceHCCXLOeV/Kx8oOo5jSj/PnWAu+1CgwvtA+2McGRlU5gy63hlDEk+cZPmBAc2sTt15ftHLbRzMBqbhmKTYxQDlzwVEKobjmOUbn45KUvQg0ZzXfSJeMDFw7fbWkL4mcbFjz1/fxjKxSGIaqCRyjtGJBLLubEb7Ee8SUkm3nDEtPhzgL0MlJZjAMVhSod0sUmhHRmPKv22jeBxBUkE3FDzaOZ84g5hb5eMnC2Il6KtvE6ZJqySABFPEzczda9P5aF5+GLObagRONShxYFA4A0ce4jI5XJc6RkbBrzcpLVMbSnMYHLXuIKlRJYRZNTUgoKSMyTRt+nzSJGL4kcjDMojuqKjVIq7s1NXNSPW0mZlSwvAZ+G7Vgbajfk+0c++d+hY89hceQorBysNadabt7RaTizMXLWAw+nvCpOhI0sacusea4jw9SJhJqgVF6tuDZi9t3itwMFyXfU8th825U587uJl/HqsEkKBq3u1/Gl4bljLnpQ1B8A0IYNeVusOzZgykC3z8x1sVA5hdOYG1x86Rkwd0jk/wA8jGpKxlIvvCRxTy1alm6vQRrWruYBQjW/p6xmJLDkIn4XFZkZtFFujAe4PnAsXjncDT4YNGn5E+u/z8RubMF4mYWY6UkUf94Oua5HKp+efpDaTiplGF3KfF6wuqQHJ8oUwk0iYQrmfP4DDUlbmvzVonnpj6ld0AafeBLVWOCuAzFXhlZRkrcNpQU5n55RrFTAggpFTQe5gOHNITxWPl58q0l0FTFCVKJypzEJYUdiCzijaw9d4TeDmHOSouCfOwYcqAeEerweJSpgKHnrHi8JPJQklIC2sCWSeXIOw3Z4tcLngOCe9tDuwvTYtLoO40OnIQCUlx9vzHGGxBW6OV/aBGcUqy6iAG5pFoEVUaF1LrHSotgsRKOUjqQ+2vznEuRhjMpQKTpYn5aK5fU0B16aGEyllZheMYSSCgsQeY94ZSNrQ/OQmYK0OhhSUnLRVoCPgcbk7qqpPmP2ir2IVUEMdREKbLgmAxRlndJv+RCMPYjCkVHlG0F6biohmbMB5wsuUfq+eMbACcKeUbg7cxGQB8yQukM4aZrCCFeUHQujQqOKmuYPJU1YUlQdG5ttAxmbhkTklCwCDd/vzFqQD/QCSkkKAALeBoABv9/s1hsxUKMPL+Y44lgjNKBmCcp2ehDFrMrns+8RZ+psBw2MpWlbnbU/eKmFxSVJo7F687faI2JweSWE5qaqNaCzAfBWwgXD52VeRwoOwY0vXyiZ1dyj6VZ+LCQwo1D53idKUMoTdwX82hzEjMcwIp3SPnykeenzykKs6XI1oWrFMNhpjyshcEk+Achr8mhPCzCUqBIBQ6SeRoCfMGJicQTMZF1G1quPvU7VMen4Xw/KqZLnFCZqxmQdCEhIU5I/yTfQFtYnq4J6loUuWaWVXdmLHpp5xVlSyJctX6lgktYBw3/tGcXXLQnkZgmqTsgoGZNKiqhQXhtc6X2ctSapAKdaVCT5UHWI669h8Jyfqd2OUDxN/aOMPjmKgfDxLfOkL4uczsXIQAnQ/pH3hPDSsqwM1HDbAW9z5Qbg16PtLbP8r5QNRcjTaFcZMyHvUTtajAkgbd4B+kb4fiyqpY00+3r8eL561SsiY1OULTMK1JYAEz61atRgNhrzhafiglQSXe55bRRkHyENkpciSE0Ds7hz6+8N4IZXP6m9Xv4PbdoSStzzseQ5QwC592+PFwrnDZqnLvlBpu/vDk2WoqJIv+P2iXhcUUDch2f2Hn/EOYXFGYaG1zb5+8IESKkGMzE6wxiJZSxIFjXwq/hAFiKgbnDu5unv88IWUfvBcQe7C+agEYw0RSDZ+41+sCQl0x2hJKiDoHiSVSl0vsWblApiWEVBIq4vCmIFBT4IWDlY6uUh8ooeW3hvFDD4pKvpPnEwSXU4GhjUuZlL7wsstyjInjGdY1A2Pm0guHr9oYlyyX9T86QrKlLJzBGSX+lLGv8Ako2SkVqTXQG8OEF2Fh413bXSto3TQxIUDr+P5+0Nywm7+f4ickMX+o/+VuocDe1qxuU9/JreD36wa2LSMUAaV5mAzJpUbloSQqramHlIDB1AbD7fxGZuaoEAEU+NEidw0JfIS1VBAAAdmozEVc8yeUOrmPXnG8KKuSwGvtBeZRZpLg0oTSpaFZUM6zUgUIytu49OUTeMYBYyhIoQySaPXU+WukWDhjKUoym7JZVMmOapXRlBrhs1+TQmjGf6plZv9tu6wqsuRRwDlS4Ec/l8ftDrhuAlJlqVkKcrJU2rkDO5uEucwemVejQhi55mCYiaomZLSVJKdFyyAxBH0kkgn/FPjV4bilSu0AWygSUrIcBYALkf2qGXMBqHo0eZxko4ieqZImA9qjOxX3pald2ZLNlMGLPdGV9W59dXbE9XJjOIY3tU5f1ghIahICQ79AlAj0n9N44HCSErygTBMQD/AJh1pat1ELd9aUoIDM/pFBDrWtRoVVcqahcmr2N6+NKS+BS+zQlKAOzOdILgOSCXboD1HOGf47YZLupU+Q0vM+YzMgFLAd4Hxdv+IhbtMoSo60tXugEtz/MekXwtLJSmgSGALmwYOSdIkz+BqnoSpKijJ3Q7EEBXeIF3NQenjGvN/FWFuIEzlhKRWYHWSS2XMoITegAJdqMx/S8MKwy8KDm+oszj9NCHHkCOcN4SaJeMCexUEEE53BASlAvslyobhtQSAXGcZw6l55pziWSjswl1rnLV3iU3KUICWqzqXq0RP/N9aSfdTgtUzPMy5lAJJABoFKYFXUig2EN8Kx7lQYlNgrdQIzN5ts9NKl4pPKcOs91Par7wpQh0spaf1ApZSnoxCe8WgMtQZ0p7oQQgBJZCBQEq/S1mrVyXJpubZ6fqnpaixbeDomDpvEnCz1KCmBKU6jTqTrsIPjMWZcsEjdtPXSO/yh1SkYtBXlcEs7bj2irgZaUkULqOhItXe0eP4PwtU1QWp0gqd2YkvoNqa3j2mCkFKjYUo5v1/EVzdEqxNxDAUobf/U6QriEh23L+g/MEnqC5QIui40LdekKpnEnc5X06fvHSfTNYkd3n7UEJSn8X+0MFT13+2nzmIAhYqYcaKCJlGG3z7QSUpypT0cJB9D5mI82cQLs4Ded+QDXOvpWwCf8AbA0561f2gswj9tVNCxLa0MCxMtx0rCnEQTLzpqCw9Yaw87NLr9QABHOAleyartQ6nbrCJSfjxWTcac4HOlsesYp+Q7CMhkJ5iMgL54nGgqyyUTZyhqsgJB3LBhvXwgz0CUkrV+ogPV62B110sI85w7ik1fdCCQNAOjlSvbnycNSsWopABdNk2I2Kim61PYFgKO2nS8oVlJS7TD/wSCp//NQP/wCQfaG+3USaAgUYkuLXFhrrE2TMSkMACaBycwqOgzUqTR66QaZPcAMwG9y9fgFIjCcTNCK3J15a+3nHQJNS8Lga6er8oaUtWQ5mroNLs5+VgrRtCntvG1qqz00gKV0eOlClLwUw9gVd4VgmJwSbpLGoYCigQ1mZrHwG1EZK2rvD2FnFwLj7bweX7FiD/UeCWEApUpK2GYpP/UyvuQyiC53Y3oIb/p3hKMipikNMLoWXcKAIIOwJo7NUGKKlFaxbKC9rkGhHIVYxUwpBvq46xPPMR8PdalyweunzwjspceHz5zjYQx6GvSCIqNqn+fKsdCWy36+8aKasOpgqQ/n943LS6jtTy0H2gLial/m3wR5zFy5UpaZix/vrTlQlJAZV1EGyS5Dr6ePo5iq0iRxtSUhCsmZYJyEsyVWetCahh+InueCvHdsubNUZiShScrJoAhKQcoAc91Icv7u7MmX/AHUpr+lAUDZqB62cnnA8YyUFSCoqWoCYo1dqkgMyqk3684ocGUlcwZnQgJYJCS5uyRqCXNb1Nakx5r45z+G5OLKwGGSU9E1KzeuWpJJvoH5RUSlMwZFpSaghJDlJFiWsTSnSI0rGELU4Ay90lnYC4B8XvFSTxEFICWrXvv5sL+PO8deHSK4nd62UJZgPcvDmHWHcuT819ojycQrK2YV3DeghuRncZSXAJsL3qGjrNU9GVpylMxQGYig8m5nc2pE3FyTLJSpQoW5sbuBry6xrDYdSQ5JLF7s9bu1qWgGOxKibML+O5MdOU1qYtvG/zzjjN3XIpdt/nvG5cp6m33jMSUfqLD5+fvFaxcAqLk6/KRbwkxmayB3iTc/2p0vQl9GifhJiaBFH/UWJ9aCLCFBgEpJAq7a8ucFI8sZmSQARXLtT92jz/EXK1BD1U5L3pVth+IqyM4mKzsAoMK1H4of4tE6UtjSwJA6VA9ImE1hMY6EZiSre2pFftDOVKjT4fmsSZfMavDMmayhGZRyjaMjoTuUZCH59xU7/ALEtQKUuqas0T0Dnve7MKQLh8hQJUpJJFez1NH74dxQjxO7xd4JwQZHMpWY97McvdOmXUsK9X2EUlYA5SmWhZDEBmYE3JUogveoB1uYr/bJ42I+H4iEPmDFNwxbORbNV2DC73LxUlTyvK7uC9WFGd20elIlYqWmWrK4XMG/0y6uXSCSSaHLfU89yMSta8xWruJFSaDMXdtDRmD03eHJfWexk4s9mQw5lqHZqMT02MIzZznKK+V25DpTnCMqcrLQqUo70uaBtBs7EtaDyqFgQal2DeWwjnmGGbCO5ZcagC5Op2T+9OkcS2UWNiW5PsIJOUQWCSwG1+QbXl50eCluWrXxhkTGBGpv+IXTLIIe5Ip9o3LqRtr01iSbRMIDC9/tQc6Q3hcQCOnzSJhmVfnHUpWWot9usYPRyFZho/wAY+0MS0WVETD4wCtPNo9Bg1hQzDX03HpFy6jqYTVLYKa9h5xxilBICRf5eHZ7JBJ3JHWJC1F+ZqTGaesJ3vEnieHRMmpqoqSDT9NdVHzt7xSUsCOQrlEWacRMdwntAEJQyQKFWiiXAoMunM9LlRGMlSg4TUKyjOFByLqUTdrtao6x62SBXNbSkeL/qxaEz0oQoILElIF8xcl2qokAO8c+uMmo689HQntTVTA1sxbR9G5NDuE4UkLcLKk6JOb3A9onYZSUKytM3IUrLXmAT5uOkXJU4gd1ISlwKNfrBxNaKMjChRDln3/AivhJACgSqo1F22CTfWJ8jR1BXQn7RZkyghPNWgv5x6JFa4xeIYkgdH3211vEyWgkudPJ9XMNz6bOdT+kchELH8SJV2aAyd9TzMVbjSGcXxICiC6i4HnfkI1hsIpVVVHl5fmB8PwQ+o+sVwByAGp/EChsFLSkZjQAafaOhjcykoFBam23WFpqiWA+a+0bw6AOtK78owNzl5dfLZtImzpiQkhNCftY+ghjGnz1hSYtiTsP49feNIS3+pygkks+sPYVeYfxbxN+USJocF/CvmW1jJGJKWBc8oaXrpaqCv2jImSp6WDM3NQeMgS8DjT2amP8AqB0zFJ/4gvT48TMdj1qQWIVfLVKiOamJGoISX3L0Av8AEJiSCChUzO3dKcwAAa2/PzNIEeFSlHuzCCDah69ByDWrHOXPtTxqMOoMFElRN7vVyT6mPRcKwCMpeaErKgoJVQUDJdVXIrpqYoSeHKDsUK5qDdWZ/wB/CJnEguW5UXABIO/LyHqfDpO/l4DKT3iEFC1B/pYhD6lT9ymlz0g6QEhgKgX0D2HM38okS05EoTRgB9SWTmP1MP8AuG5dmH2bkqYfqL1coy5lHYOT42sGhvLKGHVQACrsOvloNdI2j6yxBNH1bk/iIVTMCXJ0DAXbUkJ3t5nnBkLCUuSQAKP0101fx2iSaQsCwoNS9T1JavLbyJLDJJ3LD7/iJkmfnISHJ2Dk9G8Dy83ihOUHZ/pDeOvkXgoYATXSCIP4gebQCOgYlTaaRT4DMV2yQCWLvtYxLFSIt8HRlWlqlyPMVMM+xfpRxxJLQipHNo44lj2mLA3bS4p0jiVjEKHMXDg/aGpkFWBAysbGMJBqK9PxGkM+sBZlBLkOWvqI8hxTDqViFFs1AkDv5iAOvi7fmParWkVKmDOaUAjws3iY7VefIoZnCkjMHsAJgA0IoSa5ucR/kR1h3BSlAugpTpXM/llPrFrBSXoVpB5mniGibICgjMUqyE/Uk5k+feO9OsHkEAOE5xowc+sHHYXsJhybFJPUD73taKEzEBLAaUf8eMSJc8JTnEpQI6a+7GFpvFcwGUKB1pU1o2wtHfVSD8Q4hl7odztC0pAdvM+0dKluQTpu2/8AEcgZQTE/dUfn4vKAB/AHKFP9UVzAgHXa3M7wO4c3iv8A07w4ZjNI1tFMfmYYpSl7qr4D4IAmhBFdhFnipB7MUBYudk3J9Ii4bicvtMpLZagmxOnizecbZEt4lBdlPmoRbUA184CuzNU+326RdnYuUv6yEqqK28/zETGY9ImZE83UaADRt3942mEZ0toWVIJdkuAHPMbD5brFOeErSatoOZH3A1hc4RaRnBSWukP6E330hVpqXLKgD2aq8o3GDixAGaWoFg9RtGQp9ePw2MC6JIetAXdtASKtyeDmTJ+opGb+4EpJPVJBpWIn/wAVOLJLS5dAzkUFagfUTzMPYeYAcmcTCNqkczU+URk/CdlYij6EUpVvKE8ZhkLqtyo1KiTRtgCwagtV+cUJhK2cjkaV2Y6mkKYzBhT5qlwKmgA1Y08eUTPKxPD4FKXJXQ0BCQ7D/LNR2uISnT8pPZlJ0ztZh3lBIcsBR1E1dudibgELFSUk3KGtsxBBYQpK4OhJDTFHQJLAq72Yhx9QJZwB+kPrF89T9bAJMsrNAVFvF6VIFtTf1h+VgFls6Q12KgK6As9N/eHsFh0ocvLzn6ilJIOwfMHMFXJWoFsqBV1ZlktyQ2UHmT0ib0xVeLyJygosSrI7AUACeZPk1qwCQo0b2NWDl9PCu2sHRwguyVpuCtRBo30gAO7O7PqIyfKyd1xkFKBNQLZiSAPF/WNsZiQ1H9vSCZYxIF2MEl3iCJKS3WLyECQjMpszUB1UbAe/jC3BsOHUpV0hw+j6v4fHiPjcaZq1EE5QSlI5mhV1vXZMXz56L745vVR9Lcz+THBmpDF1PozB971YCrlhS8cKUCOWnz5R4yWgqP8AbfvVLHmaOXroBTaCGqsohQeo6hmhnJT5Q8vP1iaiQEjKDQ6hRBpVwQA3n5vBzOUEFKGdnSVf3Uau1NYKED+tcUp+xBADAqZ3ZzRYFSk7fwZ3C/6eJQZwS9O9lWHAdqpZ2JqwBOzw7jZS1ZlTky1uxVMIyqDaBqNS5OvjBMFi0AOgClA6UHMdRUV51prpHDrbXH7vqtgcAnLlSUzP8kLZQ5LTUA+AFqR3MTLkKBDlTMA+u536faJgnT5iyJSUpS//AFHDJGuUZQX8S7RvC4dKf9pKip7qNSauQDcVrR/HTr/jl5ipdNDiSlhiSE1HdYONQfMefmymSo98JKUJvUlgLhzVSuQ1jsSJaWZLgm505H26GGMZPKVKSGD7O3L29IqyujFyB1LuD4U8qwvOVVtBXx+feNyJ1OnrvDHDsJ2qiT9I+o2ryhjHeE8NClpSvM5DsAKBnc8rDqRHpMTllAlNkinMmgEKcGnZsy2Ylkp/8Un3IvyEB/qLF5UBA+pXyvzaLT+puNxSjKWqv9oVe5ry38TzjycxSphASAA9VasLkco9DxuQoSkhJBShy1nVp5kxAnTuzlAFTrIYuLAvT5oYilR4OkT8QkFyhDG9GFg22pe4EExK/wDdIBo5AVW28E4Dg1ICXopTKPR9TpGSZScylfpc5X2G8VC44vi0pTmNgAEpd3pWupJv47QfgvEkzUpy/UHKgfla/NI8nxnFGbMyAUScoHN6n5tHoeCcNEtBUWz26C/dG2kVnhx6NOYgECjRkJ/6r/JuUZB6l8txOFKVZVDIvXMGKQxNdn8aG7szUqUpSRLkJJzF1K5ak0YdCeUe2TMzgjKFa/S+lRvz8IDPQwGUFI0FQB4NB/sYrw6WJaCk1Fq1v1u/SsbMxJLpWnkwFSD1035RtRIAyl1E0Sya+BFN3qaQuC0yYQFOWzChTnAZw4PQlOsa79j9MTVG5ALNQEOQNAQKaQsMSpKaSAkqFVOXvQ5yA9HV0D7QfDYplZVDujvFX6XGj39IaWEz2QQQ7lwSABqWV3QGc1p00PFEuHZpjqSjukMF1U45bACtbkiGsbhphYoWAhNwq7tQE7VBdhyiljZMpLJlAJASBlQgmupzB6uDs8JYjFCWWIUAoVBBqKPmJu+++14N0BScwB7TKmlTmAF7ly4qdbk6WjqSUqBKFJVc90gmpvlu1OWtdl8YiXOKipczskDMEiWZaEsKZlKDqWXIDb0vEzPkLpcBNc1mG76GwCdaMNQ/E6oiWRsOYJIPOtfWKXDeHlZBUaHQ0zcoln+oKJzSUlWhqAa3yganmBygczjs6a4zBKSGypASWalbto3sI05/reqfGeIj/pIU/wDeU9aAUYtXqekS0osBYD13JhfDhjTSrnyJJ5AFusEQfUfcfz8MFpkGfnbX1eOVpBoe6KUZ1GovsOXnaOUzL+b/ADW0dpIuabM5L72rc0pcxmEyqCSxFbFPWzUq3ykEkzS2UuSPTxP4EDSlIqmqjZSt9SSTVqB2Z2D6BheJIITV9gBs5NX5BoQOhIag8N/GInGeHITME0VzBsg1VU5hqKaBnaLKV1BhfjGLRLSlSk5lZmQWfKcqvEbeMHeWJ6jmaM0kIUCHYWZgeQIyiwFddXjXAZyAoumjEHc6B9G8BWIi8epdXDKts4Njp883MEKuSzj76Dl8aJ36HL1cuX2jhgmXVVLg1DFR6wtxYgMQCTY7BtOZt4PyjeFnh0pSQlLMskjRLm9hV/UxI4lxDMtWVPcS2RgQVFmc9W9Ael2+KP8ADsN2guyQa/h49AS0nIi5IQnqTfw7yj0iPwkZUJIqQHbmHA8XEHE/KVkKKghpaNXmkAFR8z4PCxuVjQiaZaAezSAHOpAqX0FIFhcQZs5ZJdKPp2d3PX9hAEzmQE1a6lfcnyiP2xCVJQGcO5uEmu96eIjMq8bx4zLQP0spR5gH0cs+pEee4f8A7s9lCie85FyGCQ3VT/8AGNyJoJOZyWv4Fq8veLOAwSUJEwF1rCegZyP/AH+NET2sozxlSyRVQbwA+esJ42SVyzLByUYklmtS2p026xxNxwKmQSTUPoByO50A0POFJuI0FA5qS7nc+FYvTCvCOHmWVqWyiHCb1pU8vveLmGsH+fN4S/1NEpAyuzk2SHo4uSduZ8T4LEFalBNRXLbvZUk05lm6sNRG3SZEpI3EZCMnGS1JCio1rtTSnSMg0Jnazg3aDs3PdALktqWVR2sFQUqnKIZaczWUCXufrzHybWMjI5/LzTjpKVBirKVa5Q1OTmnnATjq5SCGqMzEkHc1cF7HeMjIqes4xDKCWJSCS7EguDSt6e8HROKu4JkwJfvd45lMHYrNWrYfxqMhpgGOwKl97Ms6l2ITv+pJ10JMcYLtJVQynF7uOYUflmjIyNOqMa4rxDtVdmD9BYjQrAZR2FX0rE0kWLkFizAUFdD4RkZHWxM+mTJmZQfV92YE+IsYbwpDEioS7tRILVZxmUW1Vuz77jImkSWnTx8B/Hpyr0tdKfPlI3GRH6pqWgksL3/nwMbE1ILvmIoza1e70ofXeMjIZNBiWSO8osaGzkl2ABslna8Ew8kWd2FQwp4qFfLSMjIwGnnKA7g6B38z88bxxLXRj1aMjIvmCoPEOHmUvOKo2Ngfubx0hQzBKlFyqoA06uPhjIyOXXnWJ+liZODJYBj9IaxFvXpbSFMSpUtZUod4Gg2Jt108+UbjINKlJxWSWTmqBf8AyJLlvH7xPxWOAySaiuZZFT3tuYS3mY1GRdY7MxJKVpQWSohVXdhpeu/hCc/Ed0toyR/PjGRkFrBTnIKBTujzId/Fx5R6PGz8OiQgGctHdFeyzOAgbLexEZGQT9ZPlT8MkIbEnu5g5kLc53B/7tDUWs3MkkViMOtLdul8oGYYVWZgkJcEzaKoPGMjIj536YDDYTD5yoYpRAZwZBse6mvabt5eSE3FS0KyrT2lgUECoIynvE9wgEGj1CdBG4yK3zTXM/AFaioOASWDsydAyaOzfvG4yMjTnS//2Q==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40970" name="Picture 10" descr="http://www.myfirstbrain.com/thaidata/image.asp?ID=1640104"/>
          <p:cNvPicPr>
            <a:picLocks noChangeAspect="1" noChangeArrowheads="1"/>
          </p:cNvPicPr>
          <p:nvPr/>
        </p:nvPicPr>
        <p:blipFill>
          <a:blip r:embed="rId3" cstate="print"/>
          <a:srcRect r="52857"/>
          <a:stretch>
            <a:fillRect/>
          </a:stretch>
        </p:blipFill>
        <p:spPr bwMode="auto">
          <a:xfrm>
            <a:off x="6572264" y="5000636"/>
            <a:ext cx="1785950" cy="1645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714348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ลักษณะภูมิประเทศที่เกิดจากการกระทำของแม่น้ำ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214422"/>
            <a:ext cx="8429684" cy="4525963"/>
          </a:xfrm>
        </p:spPr>
        <p:txBody>
          <a:bodyPr>
            <a:noAutofit/>
          </a:bodyPr>
          <a:lstStyle/>
          <a:p>
            <a:r>
              <a:rPr lang="th-TH" sz="2800" b="1" dirty="0" smtClean="0">
                <a:solidFill>
                  <a:srgbClr val="FF0000"/>
                </a:solidFill>
                <a:cs typeface="+mj-cs"/>
              </a:rPr>
              <a:t>ดินดอนสามเหลี่ยม (</a:t>
            </a:r>
            <a:r>
              <a:rPr lang="en-US" sz="2800" b="1" dirty="0" smtClean="0">
                <a:solidFill>
                  <a:srgbClr val="FF0000"/>
                </a:solidFill>
                <a:cs typeface="+mj-cs"/>
              </a:rPr>
              <a:t>Delta) </a:t>
            </a:r>
            <a:r>
              <a:rPr lang="th-TH" sz="2800" dirty="0" smtClean="0">
                <a:cs typeface="+mj-cs"/>
              </a:rPr>
              <a:t>มีลักษณะภูมิประเทศเป็นที่ราบบริเวณปากแม่น้ำมีรูปร่างคล้ายพัด เกิดจากการที่แม่น้ำพัดพาตะกอน โคลนเลน เม็ดดินเหนียว ทรายแป้ง มาทับถมบริเวณที่แม่น้ำไหลลงสู่ทะเล จนพื้นดินเพิ่มระดับความสูงกลายเป็นดินดอนสามเหลี่ยมขนาดใหญ่รูปร่างคล้ายพัด</a:t>
            </a:r>
          </a:p>
        </p:txBody>
      </p:sp>
      <p:pic>
        <p:nvPicPr>
          <p:cNvPr id="39938" name="Picture 2" descr="http://www.myfirstbrain.com/thaidata/image.asp?ID=1640104"/>
          <p:cNvPicPr>
            <a:picLocks noChangeAspect="1" noChangeArrowheads="1"/>
          </p:cNvPicPr>
          <p:nvPr/>
        </p:nvPicPr>
        <p:blipFill>
          <a:blip r:embed="rId2" cstate="print"/>
          <a:srcRect l="50000"/>
          <a:stretch>
            <a:fillRect/>
          </a:stretch>
        </p:blipFill>
        <p:spPr bwMode="auto">
          <a:xfrm>
            <a:off x="4214810" y="2786058"/>
            <a:ext cx="4143369" cy="3598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714348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ลักษณะภูมิประเทศที่เกิดจากการกระทำของแม่น้ำ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214422"/>
            <a:ext cx="8429684" cy="4525963"/>
          </a:xfrm>
        </p:spPr>
        <p:txBody>
          <a:bodyPr>
            <a:noAutofit/>
          </a:bodyPr>
          <a:lstStyle/>
          <a:p>
            <a:r>
              <a:rPr lang="th-TH" sz="2800" b="1" dirty="0" smtClean="0">
                <a:solidFill>
                  <a:srgbClr val="FF0000"/>
                </a:solidFill>
                <a:cs typeface="+mj-cs"/>
              </a:rPr>
              <a:t>ลานตะพักน้ำ </a:t>
            </a:r>
            <a:r>
              <a:rPr lang="th-TH" sz="2800" dirty="0" smtClean="0">
                <a:cs typeface="+mj-cs"/>
              </a:rPr>
              <a:t>เกิดจากดิน หิน กรวด ทับถมกันเป็นที่ราบแคบๆข้างตลิ่ง กลายเป็นที่ราบลุ่มแม่น้ำหรือ</a:t>
            </a:r>
            <a:r>
              <a:rPr lang="th-TH" sz="2800" u="sng" dirty="0" smtClean="0">
                <a:cs typeface="+mj-cs"/>
              </a:rPr>
              <a:t>ที่ราบลูกฟูก </a:t>
            </a:r>
            <a:r>
              <a:rPr lang="th-TH" sz="2800" dirty="0" smtClean="0">
                <a:cs typeface="+mj-cs"/>
              </a:rPr>
              <a:t>มีลักษณะเป็นเนินสูงๆต่ำ หรือบางที่ถูกคั่นด้วยแม่น้ำ เช่น ที่ราบลูกฟูกภาคกลางตอนบนของไทย</a:t>
            </a:r>
          </a:p>
          <a:p>
            <a:r>
              <a:rPr lang="th-TH" sz="2800" b="1" dirty="0" smtClean="0">
                <a:solidFill>
                  <a:srgbClr val="FF0000"/>
                </a:solidFill>
                <a:cs typeface="+mj-cs"/>
              </a:rPr>
              <a:t>กุมภลักษณ์ </a:t>
            </a:r>
            <a:r>
              <a:rPr lang="th-TH" sz="2800" dirty="0" smtClean="0">
                <a:cs typeface="+mj-cs"/>
              </a:rPr>
              <a:t>เป็นบ่อกลมๆรูปหม้อ เกิดจากน้ำหลากพัดพาเอากรวดทรายหมุนวนอยู่ในแอ่งเล็กๆนานเข้ากรวดเก่าหมดไปกรวดใหม่ก็แทนที่และหมุนกลิ้งอยู่ตอนล่างของแอ่งทำให้ลึกเข้าจนเป็นรูปหม้อ</a:t>
            </a:r>
          </a:p>
        </p:txBody>
      </p:sp>
      <p:pic>
        <p:nvPicPr>
          <p:cNvPr id="44034" name="Picture 2" descr="http://fieldtrip.ipst.ac.th/backend/images/resources/samphanboke/content_pic/13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071942"/>
            <a:ext cx="4214842" cy="2160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36" name="Picture 4" descr="https://encrypted-tbn2.gstatic.com/images?q=tbn:ANd9GcSCniVjY6j9IcaySHJey39VK8u5jUAya8RXh3JvHHPRVNrIUBduQ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3643314"/>
            <a:ext cx="3752859" cy="2811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714348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ลักษณะภูมิประเทศที่เกิดจากการกระทำของแม่น้ำ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pic>
        <p:nvPicPr>
          <p:cNvPr id="101378" name="Picture 2" descr="http://www.oceansmile.com/N/Nan/Nan17Mar49/IMG_02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071678"/>
            <a:ext cx="5715000" cy="4371975"/>
          </a:xfrm>
          <a:prstGeom prst="rect">
            <a:avLst/>
          </a:prstGeom>
          <a:noFill/>
        </p:spPr>
      </p:pic>
      <p:pic>
        <p:nvPicPr>
          <p:cNvPr id="101380" name="Picture 4" descr="http://www.oceansmile.com/N/Nan/Nan17Mar49/IMG_02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4234827"/>
            <a:ext cx="3428984" cy="2623173"/>
          </a:xfrm>
          <a:prstGeom prst="rect">
            <a:avLst/>
          </a:prstGeom>
          <a:noFill/>
        </p:spPr>
      </p:pic>
      <p:pic>
        <p:nvPicPr>
          <p:cNvPr id="101382" name="Picture 6" descr="http://www.oceansmile.com/N/Phae/picprae1/nn-0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357298"/>
            <a:ext cx="3143264" cy="2404597"/>
          </a:xfrm>
          <a:prstGeom prst="rect">
            <a:avLst/>
          </a:prstGeom>
          <a:noFill/>
        </p:spPr>
      </p:pic>
      <p:sp>
        <p:nvSpPr>
          <p:cNvPr id="10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214422"/>
            <a:ext cx="8429684" cy="4525963"/>
          </a:xfrm>
        </p:spPr>
        <p:txBody>
          <a:bodyPr>
            <a:noAutofit/>
          </a:bodyPr>
          <a:lstStyle/>
          <a:p>
            <a:r>
              <a:rPr lang="th-TH" sz="2800" b="1" dirty="0" smtClean="0">
                <a:solidFill>
                  <a:srgbClr val="FF0000"/>
                </a:solidFill>
                <a:cs typeface="+mj-cs"/>
              </a:rPr>
              <a:t>เสาดิน</a:t>
            </a:r>
            <a:endParaRPr lang="th-TH" sz="2800" dirty="0" smtClean="0"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714348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ลักษณะภูมิประเทศที่เกิดจากการกระทำของลม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214422"/>
            <a:ext cx="8429684" cy="4525963"/>
          </a:xfrm>
        </p:spPr>
        <p:txBody>
          <a:bodyPr>
            <a:noAutofit/>
          </a:bodyPr>
          <a:lstStyle/>
          <a:p>
            <a:r>
              <a:rPr lang="th-TH" sz="2800" b="1" dirty="0" smtClean="0">
                <a:solidFill>
                  <a:srgbClr val="FF0000"/>
                </a:solidFill>
                <a:cs typeface="+mj-cs"/>
              </a:rPr>
              <a:t>แอ่งในทะเลทราย </a:t>
            </a:r>
            <a:r>
              <a:rPr lang="th-TH" sz="2800" dirty="0" smtClean="0">
                <a:cs typeface="+mj-cs"/>
              </a:rPr>
              <a:t>มีลักษณะเป็นแอ่งขนาดเล็กและตื้น เรียกว่า </a:t>
            </a:r>
            <a:r>
              <a:rPr lang="th-TH" sz="2800" u="sng" dirty="0" smtClean="0">
                <a:cs typeface="+mj-cs"/>
              </a:rPr>
              <a:t>แอ่งลม หรือแอ่งพัด</a:t>
            </a:r>
            <a:r>
              <a:rPr lang="th-TH" sz="2800" dirty="0" smtClean="0">
                <a:cs typeface="+mj-cs"/>
              </a:rPr>
              <a:t>กวาด เกิดจากลมพัดกวาดเอาเม็ดทรายและฝุ่นที่ปกคลุมอยู่ตามพื้นผิวทะเลทรายขึ้นมา ทำให้เกิดแอ่งขนาดเล็ก</a:t>
            </a:r>
          </a:p>
        </p:txBody>
      </p:sp>
      <p:pic>
        <p:nvPicPr>
          <p:cNvPr id="38916" name="Picture 4" descr="http://images.thaiza.com/200/200_20110721103133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2714620"/>
            <a:ext cx="4762500" cy="3181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714348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ลักษณะภูมิประเทศที่เกิดจากการกระทำของลม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214422"/>
            <a:ext cx="8429684" cy="4525963"/>
          </a:xfrm>
        </p:spPr>
        <p:txBody>
          <a:bodyPr>
            <a:noAutofit/>
          </a:bodyPr>
          <a:lstStyle/>
          <a:p>
            <a:r>
              <a:rPr lang="th-TH" sz="2800" b="1" dirty="0" smtClean="0">
                <a:solidFill>
                  <a:srgbClr val="FF0000"/>
                </a:solidFill>
                <a:cs typeface="+mj-cs"/>
              </a:rPr>
              <a:t>เขาโดดในทะเลทราย </a:t>
            </a:r>
            <a:r>
              <a:rPr lang="th-TH" sz="2800" dirty="0" smtClean="0">
                <a:solidFill>
                  <a:srgbClr val="FF0000"/>
                </a:solidFill>
                <a:cs typeface="+mj-cs"/>
              </a:rPr>
              <a:t>(</a:t>
            </a:r>
            <a:r>
              <a:rPr lang="en-US" sz="2800" dirty="0" err="1" smtClean="0">
                <a:solidFill>
                  <a:srgbClr val="FF0000"/>
                </a:solidFill>
                <a:cs typeface="+mj-cs"/>
              </a:rPr>
              <a:t>Inselberg</a:t>
            </a:r>
            <a:r>
              <a:rPr lang="en-US" sz="2800" dirty="0" smtClean="0">
                <a:solidFill>
                  <a:srgbClr val="FF0000"/>
                </a:solidFill>
                <a:cs typeface="+mj-cs"/>
              </a:rPr>
              <a:t>) </a:t>
            </a:r>
            <a:endParaRPr lang="th-TH" sz="2800" dirty="0" smtClean="0">
              <a:solidFill>
                <a:srgbClr val="FF0000"/>
              </a:solidFill>
              <a:cs typeface="+mj-cs"/>
            </a:endParaRPr>
          </a:p>
          <a:p>
            <a:pPr>
              <a:buNone/>
            </a:pPr>
            <a:r>
              <a:rPr lang="th-TH" sz="2800" dirty="0" smtClean="0">
                <a:cs typeface="+mj-cs"/>
              </a:rPr>
              <a:t>คือภูเขาที่ตั้งโดดเดี่ยวในทะเลทราย </a:t>
            </a:r>
          </a:p>
          <a:p>
            <a:endParaRPr lang="th-TH" sz="2800" dirty="0">
              <a:cs typeface="+mj-cs"/>
            </a:endParaRPr>
          </a:p>
          <a:p>
            <a:endParaRPr lang="th-TH" sz="2800" dirty="0" smtClean="0">
              <a:cs typeface="+mj-cs"/>
            </a:endParaRPr>
          </a:p>
          <a:p>
            <a:endParaRPr lang="th-TH" sz="2800" dirty="0" smtClean="0">
              <a:cs typeface="+mj-cs"/>
            </a:endParaRPr>
          </a:p>
          <a:p>
            <a:r>
              <a:rPr lang="th-TH" sz="2800" b="1" dirty="0" smtClean="0">
                <a:solidFill>
                  <a:srgbClr val="FF0000"/>
                </a:solidFill>
                <a:cs typeface="+mj-cs"/>
              </a:rPr>
              <a:t>เนินทรายหรือสันทราย (</a:t>
            </a:r>
            <a:r>
              <a:rPr lang="en-US" sz="2800" b="1" dirty="0" smtClean="0">
                <a:solidFill>
                  <a:srgbClr val="FF0000"/>
                </a:solidFill>
                <a:cs typeface="+mj-cs"/>
              </a:rPr>
              <a:t>Sand Dune) </a:t>
            </a:r>
            <a:endParaRPr lang="th-TH" sz="2800" b="1" dirty="0" smtClean="0">
              <a:solidFill>
                <a:srgbClr val="FF0000"/>
              </a:solidFill>
              <a:cs typeface="+mj-cs"/>
            </a:endParaRPr>
          </a:p>
          <a:p>
            <a:pPr>
              <a:buNone/>
            </a:pPr>
            <a:r>
              <a:rPr lang="th-TH" sz="2800" dirty="0" smtClean="0">
                <a:cs typeface="+mj-cs"/>
              </a:rPr>
              <a:t>คือ กองทรายที่มีลักษณะนูนสูงเป็นแนวยาว </a:t>
            </a:r>
          </a:p>
          <a:p>
            <a:pPr>
              <a:buNone/>
            </a:pPr>
            <a:r>
              <a:rPr lang="th-TH" sz="2800" dirty="0" smtClean="0">
                <a:cs typeface="+mj-cs"/>
              </a:rPr>
              <a:t>เกิดจากการกระทำของลมที่พัดพาทรายละเอียด</a:t>
            </a:r>
          </a:p>
          <a:p>
            <a:pPr>
              <a:buNone/>
            </a:pPr>
            <a:r>
              <a:rPr lang="th-TH" sz="2800" dirty="0" smtClean="0">
                <a:cs typeface="+mj-cs"/>
              </a:rPr>
              <a:t>มาทับถมจนกลายเป็นเนินทรายขนาดใหญ่ </a:t>
            </a:r>
          </a:p>
          <a:p>
            <a:pPr>
              <a:buNone/>
            </a:pPr>
            <a:r>
              <a:rPr lang="th-TH" sz="2800" dirty="0" smtClean="0">
                <a:cs typeface="+mj-cs"/>
              </a:rPr>
              <a:t>เนินทรายอาจเปลี่ยนแปลงรูปร่างได้เสมอตามกระแสลมที่พัด</a:t>
            </a:r>
          </a:p>
        </p:txBody>
      </p:sp>
      <p:pic>
        <p:nvPicPr>
          <p:cNvPr id="45058" name="Picture 2" descr="http://www.summitpost.org/images/original/4403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1071546"/>
            <a:ext cx="3534659" cy="2496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5060" name="Picture 4" descr="http://img2.wikia.nocookie.net/__cb20140429232918/wingsoffire/images/f/f8/Sand-du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3768331"/>
            <a:ext cx="2928870" cy="1830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714348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ลักษณะภูมิประเทศที่เกิดจากการกระทำของลม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214422"/>
            <a:ext cx="8429684" cy="4525963"/>
          </a:xfrm>
        </p:spPr>
        <p:txBody>
          <a:bodyPr>
            <a:noAutofit/>
          </a:bodyPr>
          <a:lstStyle/>
          <a:p>
            <a:r>
              <a:rPr lang="th-TH" sz="2800" b="1" dirty="0" smtClean="0">
                <a:solidFill>
                  <a:srgbClr val="FF0000"/>
                </a:solidFill>
                <a:cs typeface="+mj-cs"/>
              </a:rPr>
              <a:t>ดินเลิสส์ (</a:t>
            </a:r>
            <a:r>
              <a:rPr lang="en-US" sz="2800" b="1" dirty="0" smtClean="0">
                <a:solidFill>
                  <a:srgbClr val="FF0000"/>
                </a:solidFill>
                <a:cs typeface="+mj-cs"/>
              </a:rPr>
              <a:t>Loss) </a:t>
            </a:r>
            <a:r>
              <a:rPr lang="th-TH" sz="2800" dirty="0" smtClean="0">
                <a:cs typeface="+mj-cs"/>
              </a:rPr>
              <a:t>หรือ</a:t>
            </a:r>
            <a:r>
              <a:rPr lang="th-TH" sz="2800" u="sng" dirty="0" smtClean="0">
                <a:cs typeface="+mj-cs"/>
              </a:rPr>
              <a:t>ดินลมหอบ </a:t>
            </a:r>
            <a:r>
              <a:rPr lang="th-TH" sz="2800" dirty="0" smtClean="0">
                <a:cs typeface="+mj-cs"/>
              </a:rPr>
              <a:t>คือ ดินสีเหลืองอ่อนเนื้อร่วน ละเอียด </a:t>
            </a:r>
            <a:br>
              <a:rPr lang="th-TH" sz="2800" dirty="0" smtClean="0">
                <a:cs typeface="+mj-cs"/>
              </a:rPr>
            </a:br>
            <a:r>
              <a:rPr lang="th-TH" sz="2800" dirty="0" smtClean="0">
                <a:cs typeface="+mj-cs"/>
              </a:rPr>
              <a:t>และอุดมสมบูรณ์ ซึ่งถูกกระแสลมพัดพาจากเขตภูมิอากาศแห้งแล้งไปทับถมอยู่บริเวณใกล้เคียง ที่ราบที่เกิดจากการทับถมของดินหอบ เรียกว่า </a:t>
            </a:r>
            <a:r>
              <a:rPr lang="th-TH" sz="2800" u="sng" dirty="0" smtClean="0">
                <a:cs typeface="+mj-cs"/>
              </a:rPr>
              <a:t>ที่ราบดินหอบ  </a:t>
            </a:r>
            <a:r>
              <a:rPr lang="th-TH" sz="2800" dirty="0" smtClean="0">
                <a:cs typeface="+mj-cs"/>
              </a:rPr>
              <a:t>เช่น ที่ราบลุ่มแม่น้ำมิสซิสซิปปี สหรัฐอเมริกา </a:t>
            </a:r>
          </a:p>
        </p:txBody>
      </p:sp>
      <p:pic>
        <p:nvPicPr>
          <p:cNvPr id="46082" name="Picture 2" descr="http://upload.wikimedia.org/wikipedia/commons/thumb/a/a0/Mississippi_delta_from_space.jpg/280px-Mississippi_delta_from_spa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2643182"/>
            <a:ext cx="3738570" cy="39789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714348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ลักษณะภูมิประเทศที่เกิดจากการกระทำของธารน้ำแข็ง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214422"/>
            <a:ext cx="8429684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th-TH" sz="2800" b="1" dirty="0" smtClean="0">
                <a:cs typeface="+mj-cs"/>
              </a:rPr>
              <a:t>ธารน้ำแข็ง </a:t>
            </a:r>
            <a:r>
              <a:rPr lang="th-TH" sz="2800" dirty="0" smtClean="0">
                <a:cs typeface="+mj-cs"/>
              </a:rPr>
              <a:t>คือมวลน้ำแข็งที่รวมตัวกันอย่างหนาแน่น โดยเคลื่อนที่ลงสู่ที่ต่ำบริเวณไหลเขา เชิงเขา หรือหุบเขา อย่างช้าๆ ตามแรงดึงดูดของโลก ธารน้ำแข็งจำแนกได้ 2 ประเภท ดังนี้</a:t>
            </a:r>
          </a:p>
          <a:p>
            <a:pPr>
              <a:buNone/>
            </a:pPr>
            <a:r>
              <a:rPr lang="en-US" sz="2800" b="1" dirty="0" smtClean="0">
                <a:solidFill>
                  <a:srgbClr val="FF0000"/>
                </a:solidFill>
                <a:cs typeface="+mj-cs"/>
              </a:rPr>
              <a:t>1. </a:t>
            </a:r>
            <a:r>
              <a:rPr lang="th-TH" sz="2800" b="1" dirty="0" smtClean="0">
                <a:solidFill>
                  <a:srgbClr val="FF0000"/>
                </a:solidFill>
                <a:cs typeface="+mj-cs"/>
              </a:rPr>
              <a:t>ธารน้ำแข็งหุบเขา (</a:t>
            </a:r>
            <a:r>
              <a:rPr lang="en-US" sz="2800" b="1" dirty="0" smtClean="0">
                <a:solidFill>
                  <a:srgbClr val="FF0000"/>
                </a:solidFill>
                <a:cs typeface="+mj-cs"/>
              </a:rPr>
              <a:t>Valley Glacier)</a:t>
            </a:r>
            <a:endParaRPr lang="th-TH" sz="2800" dirty="0" smtClean="0">
              <a:cs typeface="+mj-cs"/>
            </a:endParaRPr>
          </a:p>
          <a:p>
            <a:r>
              <a:rPr lang="th-TH" sz="2800" b="1" dirty="0" smtClean="0">
                <a:solidFill>
                  <a:srgbClr val="FF0000"/>
                </a:solidFill>
                <a:cs typeface="+mj-cs"/>
              </a:rPr>
              <a:t>หุบเขาธารน้ำแข็ง หรือร่องธารน้ำแข็ง (</a:t>
            </a:r>
            <a:r>
              <a:rPr lang="en-US" sz="2800" b="1" dirty="0" smtClean="0">
                <a:solidFill>
                  <a:srgbClr val="FF0000"/>
                </a:solidFill>
                <a:cs typeface="+mj-cs"/>
              </a:rPr>
              <a:t>Valley Glacier) </a:t>
            </a:r>
            <a:r>
              <a:rPr lang="th-TH" sz="2800" dirty="0" smtClean="0">
                <a:cs typeface="+mj-cs"/>
              </a:rPr>
              <a:t>คือบริเวณหุบเขาที่มีร่องลึกและกว้างซึ่งเกิดจากการกัดเซาะของธารน้ำแข็ง</a:t>
            </a:r>
          </a:p>
        </p:txBody>
      </p:sp>
      <p:pic>
        <p:nvPicPr>
          <p:cNvPr id="37890" name="Picture 2" descr="http://www.swisseduc.ch/glaciers/glossary/icons/valley-glaci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4071942"/>
            <a:ext cx="3667104" cy="2357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6316662" cy="1143000"/>
          </a:xfrm>
        </p:spPr>
        <p:txBody>
          <a:bodyPr/>
          <a:lstStyle/>
          <a:p>
            <a:r>
              <a:rPr lang="th-TH" sz="5400" b="1" dirty="0" smtClean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ธรณีภาค (</a:t>
            </a:r>
            <a:r>
              <a:rPr lang="en-US" sz="5400" b="1" dirty="0" smtClean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Lithosphere</a:t>
            </a:r>
            <a:r>
              <a:rPr lang="th-TH" sz="5400" b="1" dirty="0" smtClean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)</a:t>
            </a:r>
            <a:endParaRPr lang="th-TH" sz="5400" b="1" dirty="0">
              <a:solidFill>
                <a:srgbClr val="FF0000"/>
              </a:solidFill>
            </a:endParaRPr>
          </a:p>
        </p:txBody>
      </p:sp>
      <p:pic>
        <p:nvPicPr>
          <p:cNvPr id="31746" name="Picture 2" descr="http://www.theworld.ob.tc/images/20p45_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2857496"/>
            <a:ext cx="3168352" cy="2159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48" name="Picture 4" descr="http://www.chaiyatos.com/geol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2928934"/>
            <a:ext cx="3240360" cy="2250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928662" y="1428736"/>
            <a:ext cx="78581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cs typeface="+mj-cs"/>
              </a:rPr>
              <a:t>คือ แก่น</a:t>
            </a:r>
            <a:r>
              <a:rPr lang="th-TH" b="1" dirty="0">
                <a:cs typeface="+mj-cs"/>
              </a:rPr>
              <a:t>โลกและเปลือกโลกส่วนที่รวมตัวเป็นของแข็ง ประกอบด้วยหินและดินต่างๆ</a:t>
            </a:r>
            <a:endParaRPr lang="en-US" b="1" dirty="0">
              <a:cs typeface="+mj-cs"/>
            </a:endParaRPr>
          </a:p>
          <a:p>
            <a:endParaRPr lang="th-TH" b="1" dirty="0"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714348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ลักษณะภูมิประเทศที่เกิดจากการกระทำของธารน้ำแข็ง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214422"/>
            <a:ext cx="8429684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th-TH" sz="2800" b="1" dirty="0" smtClean="0">
                <a:cs typeface="+mj-cs"/>
              </a:rPr>
              <a:t>ธารน้ำแข็ง </a:t>
            </a:r>
            <a:r>
              <a:rPr lang="th-TH" sz="2800" dirty="0" smtClean="0">
                <a:cs typeface="+mj-cs"/>
              </a:rPr>
              <a:t>คือมวลน้ำแข็งที่รวมตัวกันอย่างหนาแน่น โดยเคลื่อนที่ลงสู่ที่ต่ำบริเวณไหลเขา เชิงเขา หรือหุบเขา อย่างช้าๆ ตามแรงดึงดูดของโลก ธารน้ำแข็งจำแนกได้ 2 ประเภท ดังนี้</a:t>
            </a:r>
          </a:p>
          <a:p>
            <a:pPr marL="514350" indent="-514350">
              <a:buAutoNum type="arabicPeriod"/>
            </a:pPr>
            <a:r>
              <a:rPr lang="th-TH" sz="2800" b="1" dirty="0" smtClean="0">
                <a:solidFill>
                  <a:srgbClr val="FF0000"/>
                </a:solidFill>
                <a:cs typeface="+mj-cs"/>
              </a:rPr>
              <a:t>ธารน้ำแข็งหุบเขา (</a:t>
            </a:r>
            <a:r>
              <a:rPr lang="en-US" sz="2800" b="1" dirty="0" smtClean="0">
                <a:solidFill>
                  <a:srgbClr val="FF0000"/>
                </a:solidFill>
                <a:cs typeface="+mj-cs"/>
              </a:rPr>
              <a:t>Valley Glacier)</a:t>
            </a:r>
            <a:endParaRPr lang="th-TH" sz="2800" dirty="0" smtClean="0">
              <a:cs typeface="+mj-cs"/>
            </a:endParaRPr>
          </a:p>
          <a:p>
            <a:pPr marL="514350" indent="-514350"/>
            <a:r>
              <a:rPr lang="th-TH" sz="2800" b="1" dirty="0" smtClean="0">
                <a:solidFill>
                  <a:srgbClr val="FF0000"/>
                </a:solidFill>
                <a:cs typeface="+mj-cs"/>
              </a:rPr>
              <a:t>ฟยอร์ด (</a:t>
            </a:r>
            <a:r>
              <a:rPr lang="en-US" sz="2800" b="1" dirty="0" smtClean="0">
                <a:solidFill>
                  <a:srgbClr val="FF0000"/>
                </a:solidFill>
                <a:cs typeface="+mj-cs"/>
              </a:rPr>
              <a:t>Fjord) </a:t>
            </a:r>
            <a:r>
              <a:rPr lang="th-TH" sz="2800" dirty="0" smtClean="0">
                <a:cs typeface="+mj-cs"/>
              </a:rPr>
              <a:t>คือ อ่าวแคบๆที่อยู่ระหว่างหน้าผาสูงชันหรือหุบเขาธารน้ำแข็งที่ชายฝั่งทะเล มีลักษณะเป็นหุบเขาและอ่าวลึกแคบๆ มีหน้าผาและผนัง</a:t>
            </a:r>
            <a:br>
              <a:rPr lang="th-TH" sz="2800" dirty="0" smtClean="0">
                <a:cs typeface="+mj-cs"/>
              </a:rPr>
            </a:br>
            <a:r>
              <a:rPr lang="th-TH" sz="2800" dirty="0" smtClean="0">
                <a:cs typeface="+mj-cs"/>
              </a:rPr>
              <a:t>หุบเขาสูงชัน</a:t>
            </a:r>
          </a:p>
        </p:txBody>
      </p:sp>
      <p:pic>
        <p:nvPicPr>
          <p:cNvPr id="47106" name="Picture 2" descr="http://www.aito.com/images/holidays/1843/norwegian-fjord-odyssey-108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4071942"/>
            <a:ext cx="3814746" cy="25490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714348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ลักษณะภูมิประเทศที่เกิดจากการกระทำของธารน้ำแข็ง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214422"/>
            <a:ext cx="8429684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th-TH" sz="2800" b="1" dirty="0" smtClean="0">
                <a:cs typeface="+mj-cs"/>
              </a:rPr>
              <a:t>ธารน้ำแข็ง </a:t>
            </a:r>
            <a:r>
              <a:rPr lang="th-TH" sz="2800" dirty="0" smtClean="0">
                <a:cs typeface="+mj-cs"/>
              </a:rPr>
              <a:t>คือมวลน้ำแข็งที่รวมตัวกันอย่างหนาแน่น โดยเคลื่อนที่ลงสู่ที่ต่ำบริเวณไหลเขา เชิงเขา หรือหุบเขา อย่างช้าๆ ตามแรงดึงดูดของโลก ธารน้ำแข็งจำแนกได้ 2 ประเภท ดังนี้</a:t>
            </a:r>
          </a:p>
          <a:p>
            <a:pPr marL="514350" indent="-514350">
              <a:buAutoNum type="arabicPeriod"/>
            </a:pPr>
            <a:r>
              <a:rPr lang="th-TH" sz="2800" b="1" dirty="0" smtClean="0">
                <a:solidFill>
                  <a:srgbClr val="FF0000"/>
                </a:solidFill>
                <a:cs typeface="+mj-cs"/>
              </a:rPr>
              <a:t>ธารน้ำแข็งหุบเขา (</a:t>
            </a:r>
            <a:r>
              <a:rPr lang="en-US" sz="2800" b="1" dirty="0" smtClean="0">
                <a:solidFill>
                  <a:srgbClr val="FF0000"/>
                </a:solidFill>
                <a:cs typeface="+mj-cs"/>
              </a:rPr>
              <a:t>Valley Glacier)</a:t>
            </a:r>
            <a:endParaRPr lang="th-TH" sz="2800" dirty="0" smtClean="0">
              <a:cs typeface="+mj-cs"/>
            </a:endParaRPr>
          </a:p>
          <a:p>
            <a:r>
              <a:rPr lang="th-TH" sz="2800" b="1" dirty="0" smtClean="0">
                <a:solidFill>
                  <a:srgbClr val="FF0000"/>
                </a:solidFill>
                <a:cs typeface="+mj-cs"/>
              </a:rPr>
              <a:t>เซิร์ก</a:t>
            </a:r>
            <a:r>
              <a:rPr lang="th-TH" sz="2800" b="1" dirty="0" smtClean="0">
                <a:cs typeface="+mj-cs"/>
              </a:rPr>
              <a:t> </a:t>
            </a:r>
            <a:r>
              <a:rPr lang="th-TH" sz="2800" dirty="0" smtClean="0">
                <a:cs typeface="+mj-cs"/>
              </a:rPr>
              <a:t>คือ แอ่งครึ่งวงกลมใกล้ยอดเขา พบบริเวณภูเขาสูง เช่น ภูเขาแอลป์ สวิสเซอร์แลนด์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714348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ลักษณะภูมิประเทศที่เกิดจากการกระทำของธารน้ำแข็ง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214422"/>
            <a:ext cx="8429684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th-TH" sz="2800" dirty="0" smtClean="0">
                <a:solidFill>
                  <a:srgbClr val="FF0000"/>
                </a:solidFill>
                <a:cs typeface="+mj-cs"/>
              </a:rPr>
              <a:t>2</a:t>
            </a:r>
            <a:r>
              <a:rPr lang="th-TH" sz="2800" b="1" dirty="0" smtClean="0">
                <a:solidFill>
                  <a:srgbClr val="FF0000"/>
                </a:solidFill>
                <a:cs typeface="+mj-cs"/>
              </a:rPr>
              <a:t>.	ธารน้ำแข็งภาคพื้นทวีป (</a:t>
            </a:r>
            <a:r>
              <a:rPr lang="en-US" sz="2800" b="1" dirty="0" smtClean="0">
                <a:solidFill>
                  <a:srgbClr val="FF0000"/>
                </a:solidFill>
                <a:cs typeface="+mj-cs"/>
              </a:rPr>
              <a:t>Continental Glacier</a:t>
            </a:r>
            <a:r>
              <a:rPr lang="en-US" sz="2800" dirty="0" smtClean="0">
                <a:solidFill>
                  <a:srgbClr val="FF0000"/>
                </a:solidFill>
                <a:cs typeface="+mj-cs"/>
              </a:rPr>
              <a:t>) </a:t>
            </a:r>
            <a:r>
              <a:rPr lang="th-TH" sz="2800" dirty="0" smtClean="0">
                <a:cs typeface="+mj-cs"/>
              </a:rPr>
              <a:t>หรือพืดน้ำแข็ง เป็นธารน้ำแข็งที่พบบนภาคพื้นทวีปในเขตละติจูดสูงหรือบริเวณขั้วโลก เช่น ทวีปแอนตาร์กติกา ธารน้ำแข็งประเภทนี้มีขนาดใหญ่และหนามาก โดยกัดกร่อน พัดพา และทับถม ทำให้เกิดลักษณะภูมิประเทศที่สำคัญ คือ</a:t>
            </a:r>
          </a:p>
          <a:p>
            <a:r>
              <a:rPr lang="th-TH" sz="2800" b="1" dirty="0" smtClean="0">
                <a:solidFill>
                  <a:srgbClr val="FF0000"/>
                </a:solidFill>
                <a:cs typeface="+mj-cs"/>
              </a:rPr>
              <a:t>ทะเลสาบธารน้ำแข็ง (</a:t>
            </a:r>
            <a:r>
              <a:rPr lang="en-US" sz="2800" b="1" dirty="0" smtClean="0">
                <a:solidFill>
                  <a:srgbClr val="FF0000"/>
                </a:solidFill>
                <a:cs typeface="+mj-cs"/>
              </a:rPr>
              <a:t>Glacier Lake) </a:t>
            </a:r>
            <a:r>
              <a:rPr lang="th-TH" sz="2800" dirty="0" smtClean="0">
                <a:cs typeface="+mj-cs"/>
              </a:rPr>
              <a:t>เกิดจากการกัดกร่อนของธารน้ำแข็งบริเวณที่ราบซึ่งเป็นหินดินดานจนเกิดเป็นหลุมบ่อหรือแอ่งขนาดใหญ่ เมื่อธารน้ำแข็งละลายจึงกลายเป็นทะเลสาบ ที่เรียกว่า </a:t>
            </a:r>
            <a:r>
              <a:rPr lang="th-TH" sz="2800" u="sng" dirty="0" smtClean="0">
                <a:cs typeface="+mj-cs"/>
              </a:rPr>
              <a:t>ทะเลสาบธารน้ำแข็ง</a:t>
            </a:r>
            <a:r>
              <a:rPr lang="th-TH" sz="2800" dirty="0" smtClean="0">
                <a:cs typeface="+mj-cs"/>
              </a:rPr>
              <a:t>หรือ</a:t>
            </a:r>
            <a:r>
              <a:rPr lang="th-TH" sz="2800" u="sng" dirty="0" smtClean="0">
                <a:cs typeface="+mj-cs"/>
              </a:rPr>
              <a:t>ทะเลสาบแอ่งแผ่นดิน </a:t>
            </a:r>
            <a:r>
              <a:rPr lang="th-TH" sz="2800" dirty="0" smtClean="0">
                <a:cs typeface="+mj-cs"/>
              </a:rPr>
              <a:t>พบในประเทศฟินแลนด์</a:t>
            </a:r>
          </a:p>
        </p:txBody>
      </p:sp>
      <p:pic>
        <p:nvPicPr>
          <p:cNvPr id="36866" name="Picture 2" descr="http://upload.wikimedia.org/wikipedia/commons/5/5e/Glacier_hidden_lak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4286256"/>
            <a:ext cx="3286116" cy="2464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714348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ลักษณะภูมิประเทศที่เกิดจากการกระทำของธารน้ำแข็ง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214422"/>
            <a:ext cx="8429684" cy="4525963"/>
          </a:xfrm>
        </p:spPr>
        <p:txBody>
          <a:bodyPr>
            <a:noAutofit/>
          </a:bodyPr>
          <a:lstStyle/>
          <a:p>
            <a:r>
              <a:rPr lang="th-TH" sz="2800" b="1" dirty="0" smtClean="0">
                <a:solidFill>
                  <a:srgbClr val="FF0000"/>
                </a:solidFill>
                <a:cs typeface="+mj-cs"/>
              </a:rPr>
              <a:t>ที่ราบเศษหินธารน้ำแข็ง (</a:t>
            </a:r>
            <a:r>
              <a:rPr lang="en-US" sz="2800" b="1" dirty="0" smtClean="0">
                <a:solidFill>
                  <a:srgbClr val="FF0000"/>
                </a:solidFill>
                <a:cs typeface="+mj-cs"/>
              </a:rPr>
              <a:t>Outwash Plain) </a:t>
            </a:r>
            <a:r>
              <a:rPr lang="th-TH" sz="2800" dirty="0" smtClean="0">
                <a:cs typeface="+mj-cs"/>
              </a:rPr>
              <a:t>เป็นที่ราบที่เกิดจากการทับถมของเศษหินที่ธารน้ำแข็งพัดพามา เมื่อธารน้ำแข็งละลายทำให้เกิดปริมาณน้ำซึ่งเป็นตัวการพัดพาเอาตะกอนหินต่างๆไปทับถมในบริเวณใกล้เคียงจนเกิดเป็นที่ราบ</a:t>
            </a:r>
          </a:p>
        </p:txBody>
      </p:sp>
      <p:pic>
        <p:nvPicPr>
          <p:cNvPr id="49154" name="Picture 2" descr="https://c2.staticflickr.com/4/3286/2825499278_2b80d838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2571744"/>
            <a:ext cx="6643734" cy="3733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4291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ลักษณะภูมิประเทศที่เกิดจากการกระทำของคลื่น</a:t>
            </a:r>
            <a:b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</a:b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และกระแสน้ำ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357298"/>
            <a:ext cx="8429684" cy="4525963"/>
          </a:xfrm>
        </p:spPr>
        <p:txBody>
          <a:bodyPr>
            <a:noAutofit/>
          </a:bodyPr>
          <a:lstStyle/>
          <a:p>
            <a:r>
              <a:rPr lang="th-TH" sz="2800" b="1" dirty="0" smtClean="0">
                <a:solidFill>
                  <a:srgbClr val="FF0000"/>
                </a:solidFill>
                <a:cs typeface="+mj-cs"/>
              </a:rPr>
              <a:t>แหลม (</a:t>
            </a:r>
            <a:r>
              <a:rPr lang="en-US" sz="2800" b="1" dirty="0" smtClean="0">
                <a:solidFill>
                  <a:srgbClr val="FF0000"/>
                </a:solidFill>
                <a:cs typeface="+mj-cs"/>
              </a:rPr>
              <a:t>Cape) </a:t>
            </a:r>
            <a:r>
              <a:rPr lang="th-TH" sz="2800" dirty="0" smtClean="0">
                <a:cs typeface="+mj-cs"/>
              </a:rPr>
              <a:t>และอ่าว (</a:t>
            </a:r>
            <a:r>
              <a:rPr lang="en-US" sz="2800" dirty="0" smtClean="0">
                <a:cs typeface="+mj-cs"/>
              </a:rPr>
              <a:t>Bay) </a:t>
            </a:r>
            <a:r>
              <a:rPr lang="th-TH" sz="2800" dirty="0" smtClean="0">
                <a:cs typeface="+mj-cs"/>
              </a:rPr>
              <a:t>เกิดจากกระบวนการกัดเซาะของคลื่นและกระแสน้ำ ทำให้ชายฝั่งทะเลเว้าแหว่ง โดยบริเวณชายฝั่งที่มีโครงสร้างหินไม่แข็งแรง เช่น หินปูน หินดินดาน หรือหินทราย จึงเกิดการกัดกร่อนพังทรายและเว้าแหว่งเข้าไปในแผ่นดิน เรียกว่า อ่าว</a:t>
            </a:r>
          </a:p>
        </p:txBody>
      </p:sp>
      <p:sp>
        <p:nvSpPr>
          <p:cNvPr id="35842" name="AutoShape 2" descr="http://www.watpaknamlaemsing.org/images/laemsing.jpg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35844" name="AutoShape 4" descr="http://www.watpaknamlaemsing.org/images/laemsing.jpg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35846" name="Picture 6" descr="http://www.thaigoodview.com/library/studentshow/2549/m6-6/no33-35-37-40/picture/03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357562"/>
            <a:ext cx="3810000" cy="2857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8" name="Picture 8" descr="http://travel.mthai.com/wp-content/uploads/2014/04/praj2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643314"/>
            <a:ext cx="4048108" cy="2405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4291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ลักษณะภูมิประเทศที่เกิดจากการกระทำของคลื่น</a:t>
            </a:r>
            <a:b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</a:b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และกระแสน้ำ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357298"/>
            <a:ext cx="8429684" cy="4525963"/>
          </a:xfrm>
        </p:spPr>
        <p:txBody>
          <a:bodyPr>
            <a:noAutofit/>
          </a:bodyPr>
          <a:lstStyle/>
          <a:p>
            <a:r>
              <a:rPr lang="th-TH" sz="2800" b="1" dirty="0" smtClean="0">
                <a:solidFill>
                  <a:srgbClr val="FF0000"/>
                </a:solidFill>
                <a:cs typeface="+mj-cs"/>
              </a:rPr>
              <a:t>ซุ้มหินชายฝั่ง </a:t>
            </a:r>
            <a:r>
              <a:rPr lang="th-TH" sz="2800" dirty="0" smtClean="0">
                <a:cs typeface="+mj-cs"/>
              </a:rPr>
              <a:t>หรือ</a:t>
            </a:r>
            <a:r>
              <a:rPr lang="th-TH" sz="2800" u="sng" dirty="0" smtClean="0">
                <a:cs typeface="+mj-cs"/>
              </a:rPr>
              <a:t>สะพานหินธรรมชาติ </a:t>
            </a:r>
            <a:r>
              <a:rPr lang="th-TH" sz="2800" dirty="0" smtClean="0">
                <a:cs typeface="+mj-cs"/>
              </a:rPr>
              <a:t>(</a:t>
            </a:r>
            <a:r>
              <a:rPr lang="en-US" sz="2800" dirty="0" smtClean="0">
                <a:cs typeface="+mj-cs"/>
              </a:rPr>
              <a:t>Sea Arch) </a:t>
            </a:r>
            <a:r>
              <a:rPr lang="th-TH" sz="2800" dirty="0" smtClean="0">
                <a:cs typeface="+mj-cs"/>
              </a:rPr>
              <a:t>เกิดจากการกัดเซาะของคลื่นและกระแสน้ำ ทะลุหินเป็นช่องโค้งคล้ายกับซุ้มประตูเดินผ่านเข้าออกได้ เช่น เกาะทะลุ ประจวบคีรีขันธ์ เป็นต้น</a:t>
            </a:r>
          </a:p>
          <a:p>
            <a:endParaRPr lang="th-TH" sz="2800" dirty="0">
              <a:cs typeface="+mj-cs"/>
            </a:endParaRPr>
          </a:p>
          <a:p>
            <a:endParaRPr lang="th-TH" sz="2800" dirty="0" smtClean="0">
              <a:cs typeface="+mj-cs"/>
            </a:endParaRPr>
          </a:p>
        </p:txBody>
      </p:sp>
      <p:pic>
        <p:nvPicPr>
          <p:cNvPr id="50178" name="Picture 2" descr="http://images.wisegeek.com/azure-window-sea-ar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2714620"/>
            <a:ext cx="5846943" cy="3806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4291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ลักษณะภูมิประเทศที่เกิดจากการกระทำของคลื่น</a:t>
            </a:r>
            <a:b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</a:b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และกระแสน้ำ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357298"/>
            <a:ext cx="8429684" cy="4525963"/>
          </a:xfrm>
        </p:spPr>
        <p:txBody>
          <a:bodyPr>
            <a:noAutofit/>
          </a:bodyPr>
          <a:lstStyle/>
          <a:p>
            <a:r>
              <a:rPr lang="th-TH" sz="2800" b="1" dirty="0" smtClean="0">
                <a:solidFill>
                  <a:srgbClr val="FF0000"/>
                </a:solidFill>
                <a:cs typeface="+mj-cs"/>
              </a:rPr>
              <a:t>หน้าผาสูงชันริมทะเล </a:t>
            </a:r>
            <a:r>
              <a:rPr lang="th-TH" sz="2800" dirty="0" smtClean="0">
                <a:cs typeface="+mj-cs"/>
              </a:rPr>
              <a:t>(</a:t>
            </a:r>
            <a:r>
              <a:rPr lang="en-US" sz="2800" dirty="0" smtClean="0">
                <a:cs typeface="+mj-cs"/>
              </a:rPr>
              <a:t>Sea Cliff) </a:t>
            </a:r>
            <a:r>
              <a:rPr lang="th-TH" sz="2800" dirty="0" smtClean="0">
                <a:cs typeface="+mj-cs"/>
              </a:rPr>
              <a:t>เกิดจากการกัดเซาะของคลื่นที่ถาโถมเข้าหาฝั่งเป็นเวลายาวนาน ทำให้บริเวณชายฝั่งที่มีโครงสร้างเป็นเนินเขาหรือหัวแหลมซึ่งเป็นหินแข็งค่อยๆสึกกร่อนลงทีละเล็กทีละน้อยจนกลายเป็นหน้าผาสูงชันในที่สุด </a:t>
            </a:r>
          </a:p>
        </p:txBody>
      </p:sp>
      <p:sp>
        <p:nvSpPr>
          <p:cNvPr id="51202" name="AutoShape 2" descr="data:image/jpeg;base64,/9j/4AAQSkZJRgABAQAAAQABAAD/2wCEAAkGBxQTEhQUEhQWFhUXGBcYGRgYGRoYGhgXHB0YGBcYFxgZHCggGBwlHBcXITEiJikrLi4uFx8zODMsNygtLi0BCgoKDg0OGhAQGy8kHyQsLCwsLCwsLCwsLCwsLCwsLCwsLCwsLCwsLCwsLCwsLCwsLCwsLCwsLCwsLCwsLCwsLP/AABEIAMIBAwMBIgACEQEDEQH/xAAcAAABBQEBAQAAAAAAAAAAAAADAAECBAUGBwj/xAA+EAABAgQEAggFAwIFBQEBAAABAhEAAyExBBJBUWFxBRMigZGhsfAGMsHR4UJS8RQVByNigsIzU3KSokMW/8QAGgEAAwEBAQEAAAAAAAAAAAAAAAECAwQFBv/EACkRAAICAQQDAAEDBQEAAAAAAAABAhESAyExUQQTQXEiQmEygbHR8CP/2gAMAwEAAhEDEQA/APRnh3gIMSePUPOxCgw7wIGHeAKCPDwJ4fNCCgsKBZoWaAMQkKB5od4B4hIUDeHzQgxJw7wPNCzQBiEeHgYMO8AYk4UQeHeEGJKHeIPCeCwxJQ8ReHgseI8JoaHhWLETQmhnhPBYYjtDQzwjDsMR4i0KGgsMRQoUNBYYjwoZoUOwxKOaHzRkjpZO8P8A3ZG/vwjf1y6I9kezWzws0ZQ6VRvEv7ojeD1voPYuzUzw+eMsdKI3h/7mjeF630P2Ls088PnjM/uaN4f+5I3g9b6D2Ls0s8PnjOHSKN4cdIo3het9D9i7NHPCzxn/ANwRvDjHo3gwYZov54WeKP8AXJ3h/wCtTuIWDDNF7PD54z1Y9AuoDvgaulpY3PIfeM5SjHllq3wameHzRiL6cQLJJ7x+YzulviIZChHYUqjnQagMPmaMnr6fxmi05dHTrxiBdSeTh/WAjpaV/wBwe/WPOyo70HP7QkzKOGI7o5n5Mr2Rr6V2eiDpeT/3E+Mc/wDEfTywtKZM4JTlcsHJL75SzCOXTjk6jj3U47GJ4hGdiixBFXG4rtV/CM5685KmqKjpJOwyulprHNOX3ner8r7QysXOFcyiBqFHYH0MUlYctlCa3pSltXYaUYwjJIIJWoEOAovegNBQG/iI5pad/Wa4I0JPSk4hzMLO1FK9bQyum5mk0gN+5Xg73pGXh8dlQ4N6EsASKucqg5ALWGr6RFKAvtsSTYMcprYg02/FYWD+jxia8rpid+9Y/wByvvCT0/OBKQtbh/1KbjV2jFkzXAYhAsCKgFB7QIWGSfPjoXBUSUhIBOxINBocr6ioeF6n2LFG9hviGcHIWojfNm9YKr4tng5SsPdmQKeFo5xKyklIGR6tmvuKDXVxFXF4hagAjq0KcskgqV+lgCVJIploN4ajJOsmGCOyR8Xzmc5WOtPxApvxFNLEqUx0BLf/ACXJ745iTNzICjLddmUQWIrQg290gkvEOpOeWM1BlLMHIylw7g1u1DpD/W/3MMYnQf8A9BM3V/7H7wo53E48BRAQ4fQq+kowoXrn2FGv/UHhDjEcRAur9+zD5I+wPng39RyhxiICJfCJiRwPhAAQYiJCfAxI4HwMSGH95VfaEMmMRD/1EMML7Y/aHGC8dtfSFaCmP/UQ4xEGT0TMNkLPJBif9lmgt1a+9Km8WaJc49lqEugH9R7eCpxRCg4DbMLt51jMm4hiU5WId+G3IxbkKqC4YgHetKW4mPO8rVyaxPQ8bSxTyRcVii7MNLDTv90iorGqclyC7Bqb7d0TnEAhiK2rXk0RGHSS5LH11jhlOuTqUV8RCRNVdVSS7nbTXeCiY+sFZOgbiLxBaH1Ph74eEYOSZaQxmA3txq/fFWTOqe0oEKIoKXUAWzDhThBcSShtX18vfKK8rEMxZKmpVIL8rNpAmgbJTCCwzKLKDlgBrRsxOsOlAZTuKU7OZ+NH1v8AaK68YTTqUt3mv8xCWsguRRrOaO1AdIrL+CbJz5clajUJDftBFwzB6UgkuaHGU5RT9Ia4s1dHsKm9YqTcr/KzvXNbkRav0i1JULNRtTu3Gpu/KI1HSLjyBxMwOVZgtX/TUEgDKCQxOZTi7l30a9TKlqorKEqzLHZWVM2odIrQaa+JlpCkqzAKDMQcpCrM/ZdqEcHiGIwQSSyEMXJZRBcBk7uABcnbuLKA4bDkLKmUAHD5gpyTme58AIimYjOUKy5gQoAgOKipzWBcgONaPB50rs5iqdLUKUQVJs6c1CCBuGci9gRgqSU5loDgglQYqJ+UdoitFUaraQxFOYoMoSyhRR2lISvtkl1C1uR9IuyMP2MykkHskgtmTwJ4WpTbeHQlanJQBV6OqrMQElOrmvAcoaSssxQXJeiQlgQ4QQk1IrXcm1ITGV0ylKWAwPHW4ZgDf3xic2SQopAADgmqnqde1wVrA0zA6JhmGWhyDnGVJJFARNGYKcClH74nOUojOlQqpIehAH+2loiSpoaqrKK5GXMSyrFizPSrty8IOEkk5Epy0qCbl2A3FHPExHpCSsIWetKCCkZkpAKXVqFKNGOlfOLyFuZgyZ+3TKpJBBACXfW2vrCltwCSBYfCZku411ULEi2aHjTlrQkBJRMDUY9XTzhQYy7Dbozgs7iHCzuIp9UP2iH6tP7RH1p82XUqO/n+YMJy/wB3r94zQhP7fIQzDbygA0+uX+4ecSE1X7h3RkhQ4w/WAb+cAWa/Wq3PgPtCGJIuF9xA/wCEZInD/V4GCCZxMS0h2bSOkkjWe/8A5IH/AAc+UIdMqek2f4p+0Y4n8TEk4g8DzER64l+xm+j4iASyziFcXk+hlH1i1L+KcM3blz1GzkSjTk4B8I5Vcx9POIGZSrAch6tGcvHgzSOvNfTUxeMlTlJShDdomkqXLoxYKUhZccGigMUlDgTVliby0qG/zdYCQ+rCA4qcZaQvKFPmYAgFwKefKGkYsTUgkMRoDYU5+scT0oy1cflHYtSS08nyWJePs6yOUsH1miLU2ZQZZ4OpeUaf+pIe194pBJPyoUeVfQQ+LkTEAlcpaaXUlQ4CpG7QT8aKCOu2Xp0wEhLmifmsCbmjk3rAll2IUaWLl39G578HjJTiRrSo+g05w83G0LPWnI+lI4sNzqs1Q7gEijF2Tc12qXEQnHMaFLbAAcrXB+kVZOOFLhzFpU4Zb+g+nCHVAFlykhFQ5Kql2oeLd7wpk4Kzau501q4AsL7a03CMSFoJ2cBjsA2nH20RSsBPZIIA25bW1jl1pqJcQmCmBiVFI0vo474sT5/ZKh8o1Dq3qnKCTy142OckAmg8dTERIKdd6CnfzjBatjs1MLOISUhZJGmW4bevGgAvATNExBC0ggjVIUk7hiCGZ6eMU0qAIcsH04H0pA8NOShQQkk5Ut2lZiaNW2lOcbRla2GaiVsApIJvQEgs5J7IodAP4EBAJbKVDKogkpBd9RpqBQXSecTwa8wyZilqgaKYe/OHnFVTlAQkEZiFGpqSUsDSrDNWL5QFMomqmHNly1CQAXcB3WCpiSwah13gPSaQJSgtBSGrmKSK9mlXo78o0J01BsEnIAVUqkMT8qne9r14xh9JzwpCQglSVE5QCCkgCgFAoKNEgesHIEJSEIKUJQQtTBSjUsCCnLMf/MDsWp8rUtBxi1CYsBSA63qc5V2U1CaWKQq7HKRS4v4tGZaCWPVISK6q7Ki+9FJHM6NGFNUr/KSAkHrCai4TnZgG7NPHlFOmxcI6qatSjmMsFwKunYbw8cZiOlJgUoMKEiigLUZq7bwojCQ8jXCk/u8fzDpA/d5xIyeBHvnCEkb+/GPqT52h8p0J8YkEHc+MJMoizwbKrf3zaCwoEEnf34xJ+MN1Sn3hGUdae+cFhRPNx8okDv6RXMvj5w2Qix8/zAFFpx+2IqI2isX3husIgCgxUNj4wIrG3nEDM9+zECscIQEsTjpoTlROmoGyVrSPBJhYPpHEJSwxE4C7dYtvB4AsiElozwjd0XnKqs0ZPTs8XnTDt/mKDfeBYvpqYpKkqOYG+YBeriqqg8QRFQiIqRCcIv4UtSSfJnnGVOaWg9y/pMECM92GXXTNXgxJi1Nw8AOH3eOOekkdcNVssiaUMlSVPSywO98hB7rVi/KlKWH7SU75go9zC/hAMBhQoEKWohLFq0FqOWFI2EqYABhzagZmYR5nl660/wBMeTq07e7IIZmFAB9POIkOQNvF/GFMA5+6QeRh2Z7m3vSPIty5NeRSQwtX2ISlAP6fbcwYyj+rQbem5gKTQt5+vvSNFJJUWlWwF6kM+jmnn9OECly3HCtdt/P1MEnCjGti77ch78YHKAd3cP8Ajyb0i47boVEusDaudq60vaDnGmmbQgOxcaWtFdw4JIANHp51AAfeFiAxASRtZm2ZxTdvWNPawCYvEHRaVUCUhSApQXUCYlQIylixpZ4y8FhyJkuWU5qg0JLZX7XAO9tIuDB/qzOSG7qWGkLDLCFgi6Q4/wDFRdgb0rtGsNXJh+SapShMmA5mIYFRBrVyaMCkUfXLUm8Y3SOZKpakFTpUCHYZWKmQCANTetSbadFiZ3WTMyVDcigoQA3GoBuNYxcdlz5jViRcB69nU7nw2jTJWANPQk2rIUrtKqwrU8T6woBLxawAGVYWWb6/pPrCiHqSv/v9hcTo+tHv+IRnp9vFA4pvf8xBeM5eH5j6k8AvmdyhjM9ivrGcJwP6u5vzDv8A6v8A5+9POARfOI5+EIz9/tFHrG/V3UhxPGnrAMuFCd/X7xDKNSPffAOuHLv9S8MZvEe9qVgsAuUaeQH0ganEQC3sffP+IZSuPh/MAhzMO0OGOsAPf4fmGC+Pv0gsYZSIhXaGYHbwhvCEBMGsSK/dIr5R7aHI40hMpDrVEZc9L9oEjgWPoYGow2HlZlpSSEgqAJJsCbxhqLazWHJtYXKkdkkhTGoblzic0k2buieJGU5QLdkDYAN3wKShRIp3x8j5E89WT/k9Lj9KJS5ZLEksNqDui1IUX7qRGTjQlnSd3cfUCL0uclScyTQi4BHk0QourNoR+2VZswtWje9IzJlFX+YV9td41MWwsrS4rFOUhJDsabb8tO/UwJMJK2CKia1I7vLzgktgWpXg5h5hI2azP9PfdAkTVGg0ude7arxrGSqgugs0h7sbvxrcQ9Lp/Om8RTLfWvH1gcyaAWJffnyECiluwsmCGp4GkV1yNwUm/ANajt/ETQoFiVWsHa1IebPBDt3s9iHpCcqdoHQMpNGUQBVmLAijAiguIpSiF0OYO7ulgDUs5YuW0Goi+JL0+XdnHl4+MOjo1ILpUoEhn/Hu0ax1FJW1/clblIS5f7YUaK5C3oU/+ohozp9/5DEySRv5sIiVcvF/QRXSePp9hDvxfw9Y+0s8Kg4EP1YgAI28z9HiRXAFBggbeb/WETt78DAM/CEpZ1+0AUS8fADzhyvv76+LQEk8uf5+0NXX39IBlnrxv5/h4RxHHzMVkvpSCJQbnxYeVYAomSOPf+TCKvb+zBJGHWo9lJPcXjQ/thS2cgE6HTibfeJckuSlFszSdx77zBsPKzKADB6OohIHNSqCNRfQ2VIWpQIuyAVH0A8zFVc5KUlKEgHUn5+FWYd0LNPgeFchMd0aJVDOQomrS3WkD/UtmfgHimJb/qrwB/5ACBqO5eGDcAPe94N63DboafLYtXvAg/RKEmYmhJDm7fKCRbiN4rLXw7yQfW0aPw2kZ1FVgAKcXpTkY5/JljpyZtorKaRaOKzKPZJ1GW9HcqTldV0ihPKHlz0qUyVpVcZSapOy0n5VWeCz1MXypUC9lNmBLlqsXY1p5RGfPSWdLWJcJVowHKPnpQ05b8HqE8pdiBmAVQGjh81Rsx8Isy5yUgE9lOhIvR7X0jME0CiWF2DtwIAe17bxCWohOV05dMySRW4JBY32BoHJjL03/SUnRrGclRJYlg/F9O68VSsOrKGTYNqTrS3vlFaYkpLkdnN81OyKUIfM1btbWLmFxCZiHQQpBJSSlQJDWDJL8b6g6iM/VN/gLbBBATcVLWt7vWK805QzA1epp+DaNKbhnGxD3e7tTz5RFEsdqurV35xnTQ8TJmOujM9gD5k7RCXJYhgBRn46qtakas3DNyqW4Vp3wCXLYvWzB9+GwAgb7JxIycHuXOrfTaGUwLBL2alXqfQQdYZsoqbPtuXrCNa6vx4vawtE8hRCWio38bQcqa3vlDIl+xFhEnU/mO+Gmlyh0Vgg7ecNBZmIqe0kcHtDxuFHFPxB990TSfdPrEMx0Y+9oWX/AE+/AesfSHhUEJf2fz6CEG9k+doG4FK+/OEV8Tw/gQCoIx1oPDwaHcbk9/1aAh9G+vjDB9h3E+rGFY6LBG3p9bQiCLt74mhhpahsw/0uX7g0TEwaAg8WH0+sFhQyTwHj9BBAoioPvwga5vfsafdzEVLe7+Y998AUWBiVM2bzi70YtJfrFMkAlzmNdBlSUlXcRGO76HvZzF/BJJIC1kIGj+gzRMuCo8l6b0yxZCUpTuEJzHjVyPGHm4qWsAAKKj+130vVVfzGWjDEqKQXNWAOZ+AADnvi4nAoQCJsxKF5XCGUeDKYMl66mJaSLTkxTejpgDiXMbfKTT/bFJSdG8R+IvjHAyghRA2IDni7KIrzinKSFKYk9wKnPIAecNPsTivhObKSAMpzHVg7d142fh/DNJUSC6ltXgAwHfmjG/qgAEkqYb0Y8EuwjrOhCgyUIAcKcigo713ewo9xxji85/8AnX8nT4sVnf8ABRUtaKIKqF/0hLiutHq1IivEOjMtNaOyspDMB2QliGYu9xrGtjsGRkBS5zBjWpIJYOWUSAaBy1TamTjsPlQkqcVoCLk5qh2sw8RHk43Z6DElCcobP8v7XdTbigF66NWFLwBVlKCT8wodQ5Zm1DNFWXUs9NWJAbXu5xYllIbI4L5rs93YivnpGe11QIgZShQOG1Ia1QbUuP4iWCxDpIIZRNTvoxPd5waVNJLurNq5BCtRmzObkmm8NlzA5+y5PypdyTRw1mJoAfl1ilxS3ArpxKiAFixIPMNXhr4xNeKUFbpoQAHOV9RcMx3FIebhB2S7lQsASXppVgfpVoB0hh1p7OUFSTyNdlCx4PDcV+4LZZVjAsJsCQ4YuDQOARchxfueElec6lr/AGGrerxnIwqSpWYuVG6TlKT+5I33uKB4hhMWsJNpmxDIU7sAqWTWguCe6MJaClvFg3Z0UwUO/e44cTAEIBUeFPY74bD4jOktTKVUJrQi72+YeMWcEgkuW5ve9vCJjpNPcp7ikqSEvvYbnaKE7EKu7uRtSv8AA741FjMaWAofYilMkju1rc6H3wjemFFNWJmGoFDsQ3pCizLwgAbIPAQoMUFM4nK/s/V/WIpA0+n0hsx4iGz8vAesfT2eFRNKqXB4fiJA8H7/AM1iATuPr9IQb3TxgsKCvwHvvhwdx6/eB+MOC2vk3m0FhQRSvdfqPrDPxpsKQIL4v3v5PEs3LyHhWCwoMDq5hs439ftAcp2+voYkEkXfvdvMQWFB8OgrUEgpc6mLBwrZnWktqDm8G+0UUzWLj0+t4NLmPeo4EO/hfxhMaouyJsuX2klRUC47ISnz7R7oqEqUpyXff1JpA5s0aBuJL/SN3AYMDDqMxkrzpUk9g5gUhk5c1u0Cx3ES3W5SV7FbAYcKc5UFKWzKz5WeoqSz0PnDYuUkVSGN6rSp25O+kVpeKmS3y5QOCEVFxXJTyje6SwkpCJUwSusStLmaDkdRqU5UjLLIBarveJcqZSSo5/F41Ki6pdf1EXPgGfujrcF2JcvK47AGhKTe2pDk046xl4TDSXCwiYoODldK00uFMEkD29I0JKiVEpT2VFXZH6S9BfYdzvHJ5Uk6R0+PHlmjh8XMUGEwKKbl0qB2zBIBFRu7iwtFPDY5aVLRiMqpanSJGQOu2ZRUpIzoFXCUt2qMzQCVi5iCfkyjMQxr+kMQoAKs5IZgmgMGlzSyytIZszVUEknsqKSH2LkBo4qOsjjegEziVYecmQWIZA7B4FNGJ7VW01DRVwvRuLkhSSiVNSsUUmalLkVASFjtKPMXuGi/KxTAukDZvUOC2veNYnL6WyNmISFkCzED9vWAsSXfQkOWvCQFDBYcEMoNMDZpWYCYE07RFlAuGIoTYu0OmVMMwo6tZSkumYMoAo4C8xCgQHFAdDG51iH/AMxLk/qSFJUUuWQqpKhUl3asUOlZBJzSyCggdakqWpeUORlligUCHoQ2Y9mrgxQWFmyeyrUAZTWrGveHaOf6RxKgxoUpy0GiRy0u/N42JUxJURmSQ4QQCAEu7PXtAgBm3jO6Q6HmmYnKCCktmLMpKqBaSKGgqmhvSzw02UQWEHKkUB7JtRgCHIcixo5geIwikJSwBDUBZ8rvQ3Yn6QpuGyqOYBOyqoqQr5gWY9k1B2c2EWJM1fWpExOYMqoCXrmV+qitdjGTi72e4bFjo1I4VFS1f9IJ1FT4uIt4OU9MxDJWMrAhqZTRu6oN30ZS5SGoS/K7k6MSKtrYG8XsIOzQn5bltCEgRXHI0ikgkBQcKJuWYs1AxNRbXu0iM6egFIPzFqENmpUh+MQXMKTVmdQBJY2J27TgnuHOIqH6TVPy3cK98doPoWWlTtlNwYGFGBiJJSohE6YlIsl0Ftw6kE3ej0tCiqXYsmciO6JpVz98YC/P3ziYI0Pk3mI+gs8cnnHPwMSCOTe+cDzH2TCKhqC/AwWKgjt+nziJWOI8D5wNx+5ucET3Hj/JgAlmbXxp6GHz7EeP3EREwD8faJ9k1zAnar+jecACNbgeA8oQk7luY9GhyAKntcGJ8bQRSnBCAAA7ltN3VYQrHQxSgbv3QwnGwp424wMTAOOtCCPSkOhRV8qDS7V74LChgP3VOzN4mN+VPEyQlKlIC0qShJoklADDNQFQSHDhyAdKk4+GwU2ZSXLWrgEkjv8AzHZ9Bf4eT1gKnFMsKAIoVKelLpyljoSIznKK5LjFvgyRgyUBQSSgVdw1d2G42inOw66BOYj9ruO4R7H0H8JIlJAOehcAhLeLqNb3+0bS0SZaVElIyMVZVMRtmrT/AHECOd65ovGf1njHRssiWVLC8xUA5U45BN7JHar8rRewasoWGooE6GpFabWEb3xrPlqKDKRfMStmzfIzFmU3aFHFbxziJwZ9TQDV/o0cmtLKVnZpRxjROcEgUGWo4QdaSZZIPazAeLuzUfuiz/TZkl9Q/hbyjNmSFAgBwHejs9zEcll3EYkIUQqWpYyi2U1LO2b8WgErD5lsQZZzADM1WLjKQWJdiwItYxEpUolTilWIvUPXlFyfiEqBUR8gL8zlFOFPKACi60hk1DB2AI1JYEabUgmDxuVQV4lLpLWIux2rvFFl/MFW0s9Kd9Bq16GCTVsEqXQKeimLNxCQakmtbWEMRdOAkoymQhCFJCTmSAFPcXBzMTq40cA13RMSoJROMtik6Dq1pBICgCosLncPGBKFH4jwoSNtIsYXGrdAK09rKkipAB7LvTKokA08Yl7jKcmVmnLSkOh1OD2gkgqCQL5k0V2TsOUCHR3VEyxMZIUVIL9sJY9kp7ILWvpYNFzorDoK5mV0zpboUkrUkg5ll1pZloKiohXNjUiLqgFIzhIQFZnY5SQClgFAVBS1CKOYlKuR2UcRlDqSqtAQknsgGzPuByh5mGPZU4SSEmlnZ+IHG9hsIh0rIGG7HaAmFQKVEKAdScpRqB8yWd6aC94EZDncJUUsQ4Ff8tibXHCpHeNgCVMCVP8AgkvSoFW5WihPWSlKCQ4JZQSQ5J7O7FtrtSJY5JeWlJJbMXq5Zwx0O/jFUr1NwH+xHjbnWM5Kxg/6KZU9oOSaKS1S+phRpYGUnq0umpc1vUkh3EKJpipHm/WEX+8MJgO3eIeuhhlZjxj6KzyqEW2blDAkfz6iIhI1HmPxBAhI0UO7+YQ6ElYt9ftEgOff+YgpQ4+Y+sMw0PkT4w7FRYlgqUEp1IFHfwevdGr0xg5EhkpUudM/WSMqQadnKQXvubcxGPgcR1a0rSEKUkuARR9CRSxY90a3SGECZpXNX1YmATCCntAqcqTlAHG7RLe40tirhyFZsiUuUk1GYgaspr7RWWC7ajcV86wYrRlWEKUC4oSxIqKt6esBQkiz+I+sMlm98KfDasYpSUFCSkC5Yl3sLE0OsevfDXwuMPLSnKCquYnWzEp3pvpHMf4X9Gf5ZmrU5VuCwYhrNmL+vj6fIIyvHJrTd0dWlBVZx/SfxEjCzCFrlSyDlCFKSHAavZzZQQR8wELp/wCP0YaYJSJXWqZKiy0pQlKqpOeruGNrKF4p/EP+G8rGYyZNUqZKzZSpSUpZZygEV4ADm99LuP8Ag0uoCSicClCc65ypcw5EhIcplkJPZDlLb6xjcTZKijhPj3rkTROSJQAYlKl5qkMAsBwdKB7mjRn4jpbAdWnIlXbU65ctGUzFVyKnLKnmAEEhlXOkWJPw9NROMnDpWjDLJzhZTPQJuUhyCAvKCkD56k2YxW+Mfh+ahUsyZIWZiGWWLJmA9pSEFVHzUNQK7iAo5zpiarr1nIlCCogJGqXbNmJJU4BLvxtD4eYD8jtQAm4f1b6RV6cRiAUrnIZASZaWTbLky8yASnvME6BWFFSSybk1OnJzvpqOcYy5LR0MpYEseDaly1acRCEoDwaumn0gWExEtYDKYs4atOywL8T3wfF5UhwojMaBr0rWx7t4lAVQOysblNOAIiXSyMqFFOoZtybfWGwiakqYnQjcW8GhulMQAhzZx3s9IoRglRBvaDCeSASHFuEQlELVwfVn8jGuZSUAJCMwUFK5ZW8zDewkrKCFkoZJHzqo5cAtlIepJT4sbtCROJyqftIrSiuIgkuQFpzybAFwd6fiA4jtqbLlUzv4A+dIm0PcuSMaoAJpVQUC/ar82Um2ZIKe8mhAa3KxaQmWkAfJkKS7khSQSGOVyGJCcza7xhzVzU0Zw9WNtSQNTwpe8bCMQCjKCCpeZxQhik25w6sAmKUh0rNRLUQUkOky60Z2ABJ4Vro2f03MygSwMqSVZkigy5gUACwDpt5RawcgTJfVrfUcrEHmCKRzuNnkJSWSotMSkqBKSkAtTMKlSSGLiurhokrGnRtSpRUQEdlQQwTYHsAs+j13qxq0DlpUtKciMxWcpYhswJSEEu4JIULbO2i6JTnCEFRE0pzFKqEpDOUKIZQZvw7xv4vohC0rImLlrFQcqWCmB/aKEMCCS+e4LROO47MyQ7MuWZag4KCQ6SCR+kkEUcEaEQoDJ6TxEoCWpCVqTQqR2QeLZgx3pd4UGDDI81zjXz/ELJtTj7LwySNR6+jw+caP318jHs2eaTBO797+sNl5eERJ3IHD2IcDl3n6Xh2IcDh5etIYnekODxHp6wxVv5ewIAE/D3zi3Pxq5igtblQAGYGrAMKNFQcCffA/eHzNdvA/eEBe/qJam6yWphqgpSXsf/ztS3OsTwOF6xZEuWSlqkknKP3dnK54axnCYeHKsW8HjlywrIrKFBiAb8joeMH4F+ToulcGiWQrDYiakinVsp0nVyF0fgGjS+HPjWbLXlxEwLSx+apJ0BVVttq1IjiJWIykEAO71Y+sXJuMlzEpSpCJSgazEJZ0/tKQWPPlasQ47FKW9o96wXT2DUEq62Wlw1xc6BQoO5uMaA+IZJomagkB6KCqUqSFMkcTSPnfqpIyvOLkkEoQVBKdCcxS77N6xbx0pUgJPaKFBwovlWHLG4orK+XRrxk9Jdmi1X0fQ+Em9YUzB1gBHykhiNKfkGL6qgjQhtI8p6F/xIlmhzBIAASkgk0ZhnIL04/WOxHxXhwBmmA0cHMm1+1WlNSNIwcGbqSJ/EPw0MRKCFLIIXnSQKvXsngxIjxY9GTETApiEEkHNQOCAQFa5XqeMe0n4rkkpKCuYki0tHWAFwKrQSA2oqYhPx+DVNky1yHWxmIPVgpQP1KUTRNbvYtq0RKLNIyXB47/AG/ES8s1zkKAmUpCiywn/qMQXSQVpFWYjgIrLmTigrWubmSS3aKidQHNf5j3pGOwc90Z5M0V7LpUz1O7OaxFHwrgwXGHQ7gu6qEMxFaW0iaY8oniPw3illBSsqChWtSQf1ce1mHhwjYlFClkTSFAMkDNlOc1aguBv+4Rd+NfhKZLnykyZU2ZKKBLSoDM1SpiUihckB7tHOYj4Tx0tRHUqUpIC1BKSSE0q44pPnEtFFiblEwJRqaOXpz1tF6dixcmgYeD/cRx8yaSXLu7AHuv5RsdGzcwSCXvmHC/vlAwRromFMsISOYsXpXnbnFSTiCKm5a50cA+H0icsl1Hd276/fwEZ81faFbZX4OSfUecSnuFB+uUlQJ0KgeAJFacI0ZMtC0qJuASlTBwQRYEVGtmLVhT5YUkt82nea+RiEmRlW6qJAvwIqI0JLHSE9YlOg9pQPIBjUA92rvteKXRy6BSmHVl7EEgpUbPSqhrvDpnqUskHsClqHmOR8+EVsJiTo4UNdObN7eMpOmVRewWATOSETUpdgpOmVbhigj5LGo843MdJKUZUzFpZJLKqXUkdoE13F9iBpGVgmGVtAz7Ud/F/ZjUxh6yV1iCSlSRfVmZgzgsTzcbRdiSMzFfCKJiyv8AqZ0rMXyIK0pTwAeFApuMYtlUeT+FoUVkxUeWqN4KgUhoUeieeRSsgFiYNMNE8RChQ0DIy6s8RTChQMRARNd/e0KFAuBkXgyDChQhMKBSGlX7jChQ2It5AxoIHh8QsFgpQBzJIcsU1OUjUOAW4Q8KENHSnBS2wv8Alo7SHV2R2iwvSsYkqk0gUDm1NYUKM0bS+HcdGT1CapIUoJTLSwcsNaDSoHhGZ8Y9ITQqUkTZgSUl0hamNSKh2MPCjKRXwF8KqIWpj7ePXOhJhzM5alHp4QoUQxfTpUGJwoUZnQeNf44yUpnyVJSApUslRAAKiCQCoi9I5Ho435D6QoUTIuJsov4+gjMnjtTOY9RChRK5H8N/o6stBN3v3QDpFRY80eYr6w0KGBSwXyq5D1iz0OkF3/aPpChRDKGxqykDKSKi1I6VRbCy2p2dP/An6QoUKPJJjS008fWFChRqSf/Z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51204" name="Picture 4" descr="http://upload.wikimedia.org/wikipedia/commons/8/82/Sea_cliff,_Barbados_coa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588" y="2786058"/>
            <a:ext cx="5299668" cy="321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4291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ลักษณะภูมิประเทศที่เกิดจากการกระทำของคลื่น</a:t>
            </a:r>
            <a:b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</a:b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และกระแสน้ำ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357298"/>
            <a:ext cx="8572560" cy="4525963"/>
          </a:xfrm>
        </p:spPr>
        <p:txBody>
          <a:bodyPr>
            <a:noAutofit/>
          </a:bodyPr>
          <a:lstStyle/>
          <a:p>
            <a:r>
              <a:rPr lang="th-TH" sz="2800" b="1" dirty="0" smtClean="0">
                <a:solidFill>
                  <a:srgbClr val="FF0000"/>
                </a:solidFill>
                <a:cs typeface="+mj-cs"/>
              </a:rPr>
              <a:t>หาดทราย (</a:t>
            </a:r>
            <a:r>
              <a:rPr lang="en-US" sz="2800" b="1" dirty="0" smtClean="0">
                <a:solidFill>
                  <a:srgbClr val="FF0000"/>
                </a:solidFill>
                <a:cs typeface="+mj-cs"/>
              </a:rPr>
              <a:t>Beach) </a:t>
            </a:r>
            <a:r>
              <a:rPr lang="th-TH" sz="2800" dirty="0" smtClean="0">
                <a:cs typeface="+mj-cs"/>
              </a:rPr>
              <a:t>เป็นลักษณะภูมิประเทศที่เกิดจากการทับถมของตะกอน จำพวกกรวดและทรายตามชายฝั่งทะเล ซึ่งคลื่นและกระแสน้ำเป็นตัวการพัดหามาทับถม</a:t>
            </a:r>
          </a:p>
          <a:p>
            <a:pPr>
              <a:buNone/>
            </a:pPr>
            <a:endParaRPr lang="th-TH" sz="2800" dirty="0" smtClean="0">
              <a:cs typeface="+mj-cs"/>
            </a:endParaRPr>
          </a:p>
        </p:txBody>
      </p:sp>
      <p:pic>
        <p:nvPicPr>
          <p:cNvPr id="34818" name="Picture 2" descr="http://topicstock.pantip.com/writer/topicstock/2008/04/W6505572/W6505572-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2571744"/>
            <a:ext cx="5238750" cy="3495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4291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ลักษณะภูมิประเทศที่เกิดจากการกระทำของคลื่น</a:t>
            </a:r>
            <a:b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</a:b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และกระแสน้ำ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357298"/>
            <a:ext cx="8572560" cy="4525963"/>
          </a:xfrm>
        </p:spPr>
        <p:txBody>
          <a:bodyPr>
            <a:noAutofit/>
          </a:bodyPr>
          <a:lstStyle/>
          <a:p>
            <a:r>
              <a:rPr lang="th-TH" sz="2800" dirty="0" smtClean="0">
                <a:solidFill>
                  <a:srgbClr val="FF0000"/>
                </a:solidFill>
                <a:cs typeface="+mj-cs"/>
              </a:rPr>
              <a:t>สันดอน (</a:t>
            </a:r>
            <a:r>
              <a:rPr lang="en-US" sz="2800" dirty="0" smtClean="0">
                <a:solidFill>
                  <a:srgbClr val="FF0000"/>
                </a:solidFill>
                <a:cs typeface="+mj-cs"/>
              </a:rPr>
              <a:t>Bar) </a:t>
            </a:r>
            <a:r>
              <a:rPr lang="th-TH" sz="2800" dirty="0" smtClean="0">
                <a:cs typeface="+mj-cs"/>
              </a:rPr>
              <a:t>เป็นลักษณะภูมิประเทศบริเวณอ่าวที่เกิดจากการทับถมของตะกอนจำพวกกรวดและทราย เมื่อตะกอนกรวดและทรายสูงขึ้นและโผล่พ้นผิวน้ำจะเกิดเป็นสันดอนเรียวยาว สันดอนมีหลายอย่างที่สำคัญมีดังนี้</a:t>
            </a:r>
          </a:p>
          <a:p>
            <a:pPr>
              <a:buNone/>
            </a:pPr>
            <a:r>
              <a:rPr lang="th-TH" sz="2800" dirty="0">
                <a:cs typeface="+mj-cs"/>
              </a:rPr>
              <a:t>	</a:t>
            </a:r>
            <a:r>
              <a:rPr lang="th-TH" sz="2800" dirty="0" smtClean="0">
                <a:cs typeface="+mj-cs"/>
              </a:rPr>
              <a:t>	- สันดอนปากอ่าว</a:t>
            </a:r>
          </a:p>
          <a:p>
            <a:pPr>
              <a:buNone/>
            </a:pPr>
            <a:r>
              <a:rPr lang="th-TH" sz="2800" dirty="0">
                <a:cs typeface="+mj-cs"/>
              </a:rPr>
              <a:t>	</a:t>
            </a:r>
            <a:r>
              <a:rPr lang="th-TH" sz="2800" dirty="0" smtClean="0">
                <a:cs typeface="+mj-cs"/>
              </a:rPr>
              <a:t>	- สันดอนจะงอย</a:t>
            </a:r>
          </a:p>
        </p:txBody>
      </p:sp>
      <p:pic>
        <p:nvPicPr>
          <p:cNvPr id="53250" name="Picture 2" descr="http://www.myfirstbrain.com/thaidata/image.asp?ID=152957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714752"/>
            <a:ext cx="3584221" cy="2767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252" name="Picture 4" descr="http://marinegiscenter.dmcr.go.th/km/wp-content/uploads/2013/11/15-11-2556-12-17-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643314"/>
            <a:ext cx="3762375" cy="2571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4291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ลักษณะภูมิประเทศที่เกิดจากการกระทำของคลื่น</a:t>
            </a:r>
            <a:b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</a:b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และกระแสน้ำ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357298"/>
            <a:ext cx="8572560" cy="4525963"/>
          </a:xfrm>
        </p:spPr>
        <p:txBody>
          <a:bodyPr>
            <a:noAutofit/>
          </a:bodyPr>
          <a:lstStyle/>
          <a:p>
            <a:r>
              <a:rPr lang="th-TH" sz="2800" b="1" dirty="0" smtClean="0">
                <a:solidFill>
                  <a:srgbClr val="FF0000"/>
                </a:solidFill>
                <a:cs typeface="+mj-cs"/>
              </a:rPr>
              <a:t>ที่ราบชายฝั่ง </a:t>
            </a:r>
            <a:r>
              <a:rPr lang="th-TH" sz="2800" dirty="0" smtClean="0">
                <a:cs typeface="+mj-cs"/>
              </a:rPr>
              <a:t>(</a:t>
            </a:r>
            <a:r>
              <a:rPr lang="en-US" sz="2800" dirty="0" smtClean="0">
                <a:cs typeface="+mj-cs"/>
              </a:rPr>
              <a:t>Coastal Plain) </a:t>
            </a:r>
            <a:r>
              <a:rPr lang="th-TH" sz="2800" dirty="0" smtClean="0">
                <a:cs typeface="+mj-cs"/>
              </a:rPr>
              <a:t>เกิดจากคลื่นพัดพาเศษวัตถุจากทะเล ทั้งกรวด เศษหิน ทราย และโคลนตะกอน เข้ามาทับถมบริเวณชายฝั่งและลึกเข้าไปในแผ่นดินมากกว่าหาดทราย ทำให้เกิดเป็นที่ราบชายฝั่ง</a:t>
            </a:r>
          </a:p>
          <a:p>
            <a:pPr>
              <a:buNone/>
            </a:pPr>
            <a:endParaRPr lang="th-TH" sz="2800" dirty="0" smtClean="0">
              <a:cs typeface="+mj-cs"/>
            </a:endParaRPr>
          </a:p>
        </p:txBody>
      </p:sp>
      <p:pic>
        <p:nvPicPr>
          <p:cNvPr id="52226" name="Picture 2" descr="http://3.bp.blogspot.com/_2MxJINBcDfw/RyBVHirmJUI/AAAAAAAAAZ8/eujQ5PAgGHM/s400/coast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2928934"/>
            <a:ext cx="4953008" cy="3714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ทฤษฎีทวีป</a:t>
            </a: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เลื่อน (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Continental Drift </a:t>
            </a:r>
            <a:r>
              <a:rPr lang="en-US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Theory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)</a:t>
            </a:r>
            <a:endParaRPr lang="th-TH" sz="5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th-TH" sz="2800" dirty="0">
                <a:cs typeface="+mj-cs"/>
              </a:rPr>
              <a:t>จากทฤษฎีของอัลเฟรด เวเกเนอร์ (</a:t>
            </a:r>
            <a:r>
              <a:rPr lang="en-US" sz="2800" dirty="0">
                <a:cs typeface="+mj-cs"/>
              </a:rPr>
              <a:t>Alfred Wegener</a:t>
            </a:r>
            <a:r>
              <a:rPr lang="th-TH" sz="2800" dirty="0">
                <a:cs typeface="+mj-cs"/>
              </a:rPr>
              <a:t>) </a:t>
            </a:r>
            <a:endParaRPr lang="th-TH" sz="2800" dirty="0" smtClean="0">
              <a:cs typeface="+mj-cs"/>
            </a:endParaRPr>
          </a:p>
          <a:p>
            <a:r>
              <a:rPr lang="th-TH" sz="2800" dirty="0" smtClean="0">
                <a:cs typeface="+mj-cs"/>
              </a:rPr>
              <a:t>ที่ว่า</a:t>
            </a:r>
            <a:r>
              <a:rPr lang="th-TH" sz="2800" dirty="0">
                <a:cs typeface="+mj-cs"/>
              </a:rPr>
              <a:t>โลกเมื่อ </a:t>
            </a:r>
            <a:r>
              <a:rPr lang="en-US" sz="2800" dirty="0">
                <a:cs typeface="+mj-cs"/>
              </a:rPr>
              <a:t>225 </a:t>
            </a:r>
            <a:r>
              <a:rPr lang="th-TH" sz="2800" dirty="0">
                <a:cs typeface="+mj-cs"/>
              </a:rPr>
              <a:t>ล้านปีก่อน มีแผ่นดินใหญ่ติดต่อกันเพียงผืนแผ่นดินเดียว เรียกว่า </a:t>
            </a:r>
            <a:r>
              <a:rPr lang="th-TH" sz="2800" b="1" u="sng" dirty="0" smtClean="0">
                <a:cs typeface="+mj-cs"/>
              </a:rPr>
              <a:t>พันเจีย</a:t>
            </a:r>
            <a:r>
              <a:rPr lang="th-TH" sz="2800" u="sng" dirty="0" smtClean="0">
                <a:cs typeface="+mj-cs"/>
              </a:rPr>
              <a:t> (</a:t>
            </a:r>
            <a:r>
              <a:rPr lang="en-US" sz="2800" u="sng" dirty="0" err="1" smtClean="0">
                <a:cs typeface="+mj-cs"/>
              </a:rPr>
              <a:t>Pangea</a:t>
            </a:r>
            <a:r>
              <a:rPr lang="th-TH" sz="2800" u="sng" dirty="0" smtClean="0">
                <a:cs typeface="+mj-cs"/>
              </a:rPr>
              <a:t>) </a:t>
            </a:r>
            <a:r>
              <a:rPr lang="th-TH" sz="2800" dirty="0" smtClean="0">
                <a:cs typeface="+mj-cs"/>
              </a:rPr>
              <a:t>และ</a:t>
            </a:r>
            <a:r>
              <a:rPr lang="th-TH" sz="2800" dirty="0">
                <a:cs typeface="+mj-cs"/>
              </a:rPr>
              <a:t>เรียกมหาสุมทรทั้งหมดว่า </a:t>
            </a:r>
            <a:r>
              <a:rPr lang="th-TH" sz="2800" b="1" u="sng" dirty="0">
                <a:cs typeface="+mj-cs"/>
              </a:rPr>
              <a:t>พันทาลัสซา</a:t>
            </a:r>
            <a:r>
              <a:rPr lang="th-TH" sz="2800" u="sng" dirty="0">
                <a:cs typeface="+mj-cs"/>
              </a:rPr>
              <a:t> (</a:t>
            </a:r>
            <a:r>
              <a:rPr lang="en-US" sz="2800" u="sng" dirty="0" err="1">
                <a:cs typeface="+mj-cs"/>
              </a:rPr>
              <a:t>Panthalassa</a:t>
            </a:r>
            <a:r>
              <a:rPr lang="th-TH" sz="2800" u="sng" dirty="0">
                <a:cs typeface="+mj-cs"/>
              </a:rPr>
              <a:t>) </a:t>
            </a:r>
            <a:r>
              <a:rPr lang="th-TH" sz="2800" dirty="0">
                <a:cs typeface="+mj-cs"/>
              </a:rPr>
              <a:t/>
            </a:r>
            <a:br>
              <a:rPr lang="th-TH" sz="2800" dirty="0">
                <a:cs typeface="+mj-cs"/>
              </a:rPr>
            </a:br>
            <a:r>
              <a:rPr lang="th-TH" sz="2800" dirty="0">
                <a:cs typeface="+mj-cs"/>
              </a:rPr>
              <a:t>มี</a:t>
            </a:r>
            <a:r>
              <a:rPr lang="th-TH" sz="2800" u="sng" dirty="0">
                <a:cs typeface="+mj-cs"/>
              </a:rPr>
              <a:t>ทะเลเททิส (</a:t>
            </a:r>
            <a:r>
              <a:rPr lang="en-US" sz="2800" u="sng" dirty="0">
                <a:cs typeface="+mj-cs"/>
              </a:rPr>
              <a:t>Tethys Sea</a:t>
            </a:r>
            <a:r>
              <a:rPr lang="th-TH" sz="2800" u="sng" dirty="0">
                <a:cs typeface="+mj-cs"/>
              </a:rPr>
              <a:t>)</a:t>
            </a:r>
            <a:r>
              <a:rPr lang="th-TH" sz="2800" dirty="0">
                <a:cs typeface="+mj-cs"/>
              </a:rPr>
              <a:t> อยู่ระหว่างแผ่นทวีปยูเรเซียกับแอฟริกา </a:t>
            </a:r>
            <a:endParaRPr lang="en-US" sz="2800" dirty="0">
              <a:cs typeface="+mj-cs"/>
            </a:endParaRPr>
          </a:p>
          <a:p>
            <a:pPr lvl="0">
              <a:buNone/>
            </a:pPr>
            <a:endParaRPr lang="en-US" sz="2800" dirty="0">
              <a:cs typeface="+mj-cs"/>
            </a:endParaRPr>
          </a:p>
        </p:txBody>
      </p:sp>
      <p:pic>
        <p:nvPicPr>
          <p:cNvPr id="4" name="Picture 3" descr="http://www.geothai.net/images/stories/article_image/pangea-continental-drift.gif"/>
          <p:cNvPicPr/>
          <p:nvPr/>
        </p:nvPicPr>
        <p:blipFill>
          <a:blip r:embed="rId2" cstate="print"/>
          <a:srcRect r="49558" b="66980"/>
          <a:stretch>
            <a:fillRect/>
          </a:stretch>
        </p:blipFill>
        <p:spPr bwMode="auto">
          <a:xfrm>
            <a:off x="2643174" y="4143380"/>
            <a:ext cx="3714776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http://uc.exteenblog.com/lonelipop/images/4/33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1214422"/>
            <a:ext cx="776287" cy="833435"/>
          </a:xfrm>
          <a:prstGeom prst="round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4291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ธรณีภาคเพิ่มเติม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357298"/>
            <a:ext cx="8572560" cy="4525963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th-TH" sz="2800" dirty="0" smtClean="0">
                <a:solidFill>
                  <a:srgbClr val="FF0000"/>
                </a:solidFill>
                <a:cs typeface="+mj-cs"/>
              </a:rPr>
              <a:t>การเปลี่ยนแปลงของเปลือกโลก ที่เปลี่ยนแปลงโดยแรง</a:t>
            </a:r>
            <a:r>
              <a:rPr lang="th-TH" sz="2800" b="1" dirty="0" smtClean="0">
                <a:solidFill>
                  <a:srgbClr val="FF0000"/>
                </a:solidFill>
                <a:cs typeface="+mj-cs"/>
              </a:rPr>
              <a:t>ภายใน</a:t>
            </a:r>
            <a:endParaRPr lang="en-US" sz="2800" b="1" dirty="0" smtClean="0">
              <a:solidFill>
                <a:srgbClr val="FF0000"/>
              </a:solidFill>
              <a:cs typeface="+mj-cs"/>
            </a:endParaRPr>
          </a:p>
          <a:p>
            <a:pPr marL="514350" indent="-514350">
              <a:buNone/>
            </a:pPr>
            <a:r>
              <a:rPr lang="th-TH" sz="2800" dirty="0" smtClean="0">
                <a:cs typeface="+mj-cs"/>
              </a:rPr>
              <a:t>-	</a:t>
            </a:r>
            <a:r>
              <a:rPr lang="th-TH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การแปรสัณฐานเปลือกโลก </a:t>
            </a:r>
            <a:r>
              <a:rPr lang="th-TH" sz="2800" dirty="0" smtClean="0">
                <a:cs typeface="+mj-cs"/>
              </a:rPr>
              <a:t>เป็นการเคลื่อนไหวของเปลือกโลกที่เกิดจากแรงภายใน  อันสืบเนื่องมาจากความหยุ่นของหินหนืดที่อยู่ภายใต้ความกดดันและอุณหภูมิที่สูงจนส่งผลทำให้เกิดรูปแบบของภูมิลักษณ์ที่แตกต่างกัน</a:t>
            </a:r>
          </a:p>
          <a:p>
            <a:pPr marL="514350" indent="-514350">
              <a:buNone/>
            </a:pPr>
            <a:r>
              <a:rPr lang="th-TH" sz="2800" dirty="0" smtClean="0">
                <a:cs typeface="+mj-cs"/>
              </a:rPr>
              <a:t>-	</a:t>
            </a:r>
            <a:r>
              <a:rPr lang="th-TH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ภูเขาไฟระเบิด</a:t>
            </a:r>
            <a:r>
              <a:rPr lang="th-TH" sz="2800" dirty="0" smtClean="0">
                <a:cs typeface="+mj-cs"/>
              </a:rPr>
              <a:t> คือกระบวนการที่หินหนืด (</a:t>
            </a:r>
            <a:r>
              <a:rPr lang="en-US" sz="2800" dirty="0" smtClean="0">
                <a:cs typeface="+mj-cs"/>
              </a:rPr>
              <a:t>magma) </a:t>
            </a:r>
            <a:r>
              <a:rPr lang="th-TH" sz="2800" dirty="0" smtClean="0">
                <a:cs typeface="+mj-cs"/>
              </a:rPr>
              <a:t>ซึ่งเป็นแร่ธาตุต่างๆมีความร้อนสูงหลอมละลายอยู่ใต้เปลือกโลก แทรกดันเปลือกโลกออกมา อาจเป็นการไหลออกมาเรื่อยๆ หรืออาจระเบิดรุนแรงจนเป็นหินละลาย เรียกว่า ลาวา (</a:t>
            </a:r>
            <a:r>
              <a:rPr lang="en-US" sz="2800" dirty="0" smtClean="0">
                <a:cs typeface="+mj-cs"/>
              </a:rPr>
              <a:t>lava) </a:t>
            </a:r>
            <a:r>
              <a:rPr lang="th-TH" sz="2800" dirty="0" smtClean="0">
                <a:cs typeface="+mj-cs"/>
              </a:rPr>
              <a:t>กระจายในวงกว้าง หินละลายที่ไหลออกมาจะทำให้โลกเปลี่ยนแปลง</a:t>
            </a:r>
          </a:p>
          <a:p>
            <a:pPr marL="514350" indent="-514350">
              <a:buNone/>
            </a:pPr>
            <a:r>
              <a:rPr lang="th-TH" sz="2800" dirty="0" smtClean="0">
                <a:cs typeface="+mj-cs"/>
              </a:rPr>
              <a:t>-	</a:t>
            </a:r>
            <a:r>
              <a:rPr lang="th-TH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แผ่นดินไหว </a:t>
            </a:r>
            <a:r>
              <a:rPr lang="th-TH" sz="2800" dirty="0" smtClean="0">
                <a:cs typeface="+mj-cs"/>
              </a:rPr>
              <a:t>คือกระบวนการที่หินละลายภายใต้เปลือกโลกมีแรงดัน ทำให้เปลือกโลกสั่นสะเทือน หรือแยกตัว เคลื่อนที่ หรือเปลือกโลกบางส่วนแตกหัก เปลือกโลกแยกออกจากกัน ทำให้บ้านเรือนสิ่งก่อสร้างพังทลาย</a:t>
            </a:r>
          </a:p>
          <a:p>
            <a:pPr marL="514350" indent="-514350">
              <a:buNone/>
            </a:pPr>
            <a:endParaRPr lang="th-TH" sz="2800" dirty="0" smtClean="0"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4291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ธรณีภาคเพิ่มเติม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357298"/>
            <a:ext cx="8572560" cy="4525963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th-TH" sz="2800" dirty="0" smtClean="0">
                <a:solidFill>
                  <a:srgbClr val="FF0000"/>
                </a:solidFill>
                <a:cs typeface="+mj-cs"/>
              </a:rPr>
              <a:t>การเปลี่ยนแปลงของเปลือกโลก ที่เปลี่ยนแปลงโดยแรง</a:t>
            </a:r>
            <a:r>
              <a:rPr lang="th-TH" sz="2800" b="1" dirty="0" smtClean="0">
                <a:solidFill>
                  <a:srgbClr val="FF0000"/>
                </a:solidFill>
                <a:cs typeface="+mj-cs"/>
              </a:rPr>
              <a:t>ภายนอก</a:t>
            </a:r>
            <a:endParaRPr lang="en-US" sz="2800" b="1" dirty="0" smtClean="0">
              <a:solidFill>
                <a:srgbClr val="FF0000"/>
              </a:solidFill>
              <a:cs typeface="+mj-cs"/>
            </a:endParaRPr>
          </a:p>
          <a:p>
            <a:pPr marL="514350" indent="-514350">
              <a:buNone/>
            </a:pPr>
            <a:r>
              <a:rPr lang="th-TH" sz="2800" dirty="0" smtClean="0">
                <a:cs typeface="+mj-cs"/>
              </a:rPr>
              <a:t>-	</a:t>
            </a:r>
            <a:r>
              <a:rPr lang="th-TH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เป็นการเปลี่ยนแปลงมาจากตัวการที่อยู่ภายนอกเปลือกโลก ตัวการสำคัญ ได้แก่ </a:t>
            </a:r>
            <a:r>
              <a:rPr lang="th-TH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น้ำ ลม คลื่น และธารน้ำแข็ง </a:t>
            </a:r>
            <a:r>
              <a:rPr lang="th-TH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เรียกว่า กระบวนการปรับระดับผิวแผ่นดิน</a:t>
            </a:r>
            <a:endParaRPr lang="th-TH" sz="2800" dirty="0" smtClean="0"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4291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ลักษณะภูมิประเทศอื่นๆ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357298"/>
            <a:ext cx="8572560" cy="4525963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th-TH" sz="2800" dirty="0" smtClean="0">
                <a:solidFill>
                  <a:srgbClr val="FF0000"/>
                </a:solidFill>
                <a:cs typeface="+mj-cs"/>
              </a:rPr>
              <a:t>ลักษณะภูมิประเทศ ( </a:t>
            </a:r>
            <a:r>
              <a:rPr lang="en-US" sz="2800" dirty="0" smtClean="0">
                <a:solidFill>
                  <a:srgbClr val="FF0000"/>
                </a:solidFill>
                <a:cs typeface="+mj-cs"/>
              </a:rPr>
              <a:t>Land  forms ) </a:t>
            </a:r>
          </a:p>
          <a:p>
            <a:pPr marL="514350" indent="-514350">
              <a:buNone/>
            </a:pPr>
            <a:r>
              <a:rPr lang="en-US" sz="2800" dirty="0" smtClean="0">
                <a:cs typeface="+mj-cs"/>
              </a:rPr>
              <a:t>	</a:t>
            </a:r>
            <a:r>
              <a:rPr lang="th-TH" sz="2800" dirty="0" smtClean="0">
                <a:cs typeface="+mj-cs"/>
              </a:rPr>
              <a:t>หมายถึงลักษณะต่าง ๆ ของเปลือกโลกที่เกิดจากกระบวนการแปรโครงสร้างและกระบวนการวัดระดับในรูปลักษณะต่าง ๆที่ปรากฏเห็นได้ชัดเจน</a:t>
            </a:r>
          </a:p>
          <a:p>
            <a:pPr marL="514350" indent="-514350">
              <a:buAutoNum type="arabicPeriod"/>
            </a:pPr>
            <a:r>
              <a:rPr lang="th-TH" sz="2800" b="1" dirty="0" smtClean="0">
                <a:cs typeface="+mj-cs"/>
              </a:rPr>
              <a:t>ที่ราบ  </a:t>
            </a:r>
            <a:r>
              <a:rPr lang="th-TH" sz="2800" dirty="0" smtClean="0">
                <a:cs typeface="+mj-cs"/>
              </a:rPr>
              <a:t>มีความสูง ไม่เกิน </a:t>
            </a:r>
            <a:r>
              <a:rPr lang="en-US" sz="2800" dirty="0" smtClean="0">
                <a:cs typeface="+mj-cs"/>
              </a:rPr>
              <a:t>150 </a:t>
            </a:r>
            <a:r>
              <a:rPr lang="th-TH" sz="2800" dirty="0" smtClean="0">
                <a:cs typeface="+mj-cs"/>
              </a:rPr>
              <a:t>เมตร</a:t>
            </a:r>
          </a:p>
          <a:p>
            <a:pPr marL="514350" indent="385763">
              <a:buAutoNum type="arabicPeriod"/>
            </a:pPr>
            <a:r>
              <a:rPr lang="th-TH" sz="2800" b="1" dirty="0" smtClean="0">
                <a:cs typeface="+mj-cs"/>
              </a:rPr>
              <a:t>ที่ราบสูง </a:t>
            </a:r>
            <a:r>
              <a:rPr lang="th-TH" sz="2800" dirty="0" smtClean="0"/>
              <a:t>มีความสูงตั้งแต่ </a:t>
            </a:r>
            <a:r>
              <a:rPr lang="en-US" sz="2800" dirty="0" smtClean="0"/>
              <a:t>150-300 </a:t>
            </a:r>
            <a:r>
              <a:rPr lang="th-TH" sz="2800" dirty="0" smtClean="0"/>
              <a:t>เมตร</a:t>
            </a:r>
            <a:endParaRPr lang="th-TH" sz="2800" b="1" dirty="0" smtClean="0">
              <a:cs typeface="+mj-cs"/>
            </a:endParaRPr>
          </a:p>
          <a:p>
            <a:pPr marL="1619250" indent="-360363">
              <a:buAutoNum type="arabicPeriod"/>
            </a:pPr>
            <a:r>
              <a:rPr lang="th-TH" sz="2800" b="1" dirty="0" smtClean="0">
                <a:cs typeface="+mj-cs"/>
              </a:rPr>
              <a:t>เนินเขา </a:t>
            </a:r>
            <a:r>
              <a:rPr lang="th-TH" sz="2800" dirty="0" smtClean="0"/>
              <a:t>มีความสูงตั้งแต่ </a:t>
            </a:r>
            <a:r>
              <a:rPr lang="en-US" sz="2800" dirty="0" smtClean="0"/>
              <a:t>300-600 </a:t>
            </a:r>
            <a:r>
              <a:rPr lang="th-TH" sz="2800" dirty="0" smtClean="0"/>
              <a:t>เมตร</a:t>
            </a:r>
            <a:endParaRPr lang="th-TH" sz="2800" b="1" dirty="0" smtClean="0">
              <a:cs typeface="+mj-cs"/>
            </a:endParaRPr>
          </a:p>
          <a:p>
            <a:pPr marL="2517775" indent="-358775">
              <a:buAutoNum type="arabicPeriod"/>
            </a:pPr>
            <a:r>
              <a:rPr lang="th-TH" sz="2800" b="1" dirty="0" smtClean="0">
                <a:cs typeface="+mj-cs"/>
              </a:rPr>
              <a:t>ภูเขา </a:t>
            </a:r>
            <a:r>
              <a:rPr lang="th-TH" sz="2800" dirty="0" smtClean="0"/>
              <a:t>มีความสูงตั้งแต่ </a:t>
            </a:r>
            <a:r>
              <a:rPr lang="en-US" sz="2800" dirty="0" smtClean="0"/>
              <a:t>600 </a:t>
            </a:r>
            <a:r>
              <a:rPr lang="th-TH" sz="2800" dirty="0" smtClean="0"/>
              <a:t>เมตรขึ้นไป</a:t>
            </a:r>
            <a:endParaRPr lang="th-TH" sz="2800" b="1" dirty="0" smtClean="0">
              <a:cs typeface="+mj-cs"/>
            </a:endParaRPr>
          </a:p>
          <a:p>
            <a:pPr marL="514350" indent="-514350">
              <a:buNone/>
            </a:pPr>
            <a:endParaRPr lang="th-TH" sz="2800" dirty="0" smtClean="0"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4291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ที่ราบ </a:t>
            </a:r>
            <a:r>
              <a:rPr lang="en-US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Plains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357298"/>
            <a:ext cx="8572560" cy="5214974"/>
          </a:xfrm>
        </p:spPr>
        <p:txBody>
          <a:bodyPr>
            <a:noAutofit/>
          </a:bodyPr>
          <a:lstStyle/>
          <a:p>
            <a:pPr marL="0" indent="0">
              <a:buNone/>
              <a:tabLst>
                <a:tab pos="0" algn="l"/>
              </a:tabLst>
            </a:pPr>
            <a:r>
              <a:rPr lang="th-TH" sz="2800" dirty="0" smtClean="0"/>
              <a:t>	</a:t>
            </a:r>
            <a:r>
              <a:rPr lang="th-TH" sz="2800" dirty="0" smtClean="0">
                <a:cs typeface="+mj-cs"/>
              </a:rPr>
              <a:t>	ภูมิประเทศที่มีลักษณะแบนราบเรียบ หรือมีลักษณะเป็นลูกคลื่นน้อยๆ โดยไม่สามารถสังเกตเห็นความแตกต่างของความสูงหรือต่ำของพื้นที่ราบนั้นได้อย่างชัดเจน โดยปกติความสูงต่ำของพื้นที่ในบริเวณนั้นจะแตกต่างกันไม่เกิน 150 เมตร</a:t>
            </a:r>
          </a:p>
          <a:p>
            <a:pPr marL="0" indent="0">
              <a:buNone/>
              <a:tabLst>
                <a:tab pos="0" algn="l"/>
              </a:tabLst>
            </a:pPr>
            <a:r>
              <a:rPr lang="th-TH" sz="2800" dirty="0" smtClean="0">
                <a:cs typeface="+mj-cs"/>
              </a:rPr>
              <a:t>แบ่งเป็น </a:t>
            </a:r>
            <a:r>
              <a:rPr lang="en-US" sz="2800" dirty="0" smtClean="0">
                <a:cs typeface="+mj-cs"/>
              </a:rPr>
              <a:t>4 </a:t>
            </a:r>
            <a:r>
              <a:rPr lang="th-TH" sz="2800" dirty="0" smtClean="0">
                <a:cs typeface="+mj-cs"/>
              </a:rPr>
              <a:t>ประเภท</a:t>
            </a:r>
          </a:p>
          <a:p>
            <a:pPr marL="0" indent="0">
              <a:buNone/>
              <a:tabLst>
                <a:tab pos="0" algn="l"/>
              </a:tabLst>
            </a:pPr>
            <a:r>
              <a:rPr lang="th-TH" sz="2800" dirty="0" smtClean="0">
                <a:cs typeface="+mj-cs"/>
              </a:rPr>
              <a:t>		1.1 </a:t>
            </a:r>
            <a:r>
              <a:rPr lang="th-TH" sz="2800" b="1" dirty="0" smtClean="0">
                <a:cs typeface="+mj-cs"/>
              </a:rPr>
              <a:t>ที่ราบแบน </a:t>
            </a:r>
            <a:r>
              <a:rPr lang="th-TH" sz="2800" dirty="0" smtClean="0">
                <a:cs typeface="+mj-cs"/>
              </a:rPr>
              <a:t>( </a:t>
            </a:r>
            <a:r>
              <a:rPr lang="en-US" sz="2800" dirty="0" smtClean="0">
                <a:cs typeface="+mj-cs"/>
              </a:rPr>
              <a:t>Flat plain ) </a:t>
            </a:r>
            <a:r>
              <a:rPr lang="th-TH" sz="2800" dirty="0" smtClean="0">
                <a:cs typeface="+mj-cs"/>
              </a:rPr>
              <a:t>คือลักษณะต่างระดับไม่เกิน 15  เมตร</a:t>
            </a:r>
          </a:p>
          <a:p>
            <a:pPr marL="0" indent="0">
              <a:buNone/>
              <a:tabLst>
                <a:tab pos="0" algn="l"/>
              </a:tabLst>
            </a:pPr>
            <a:r>
              <a:rPr lang="th-TH" sz="2800" dirty="0" smtClean="0">
                <a:cs typeface="+mj-cs"/>
              </a:rPr>
              <a:t>		</a:t>
            </a:r>
          </a:p>
        </p:txBody>
      </p:sp>
      <p:pic>
        <p:nvPicPr>
          <p:cNvPr id="2050" name="Picture 2" descr="http://www.geo.msu.edu/geogmich/images/slides3-H-lakepla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714753"/>
            <a:ext cx="4004855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http://www.historylines.net/Taiwan/big/Plai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3714753"/>
            <a:ext cx="3857620" cy="2572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4291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ที่ราบ </a:t>
            </a:r>
            <a:r>
              <a:rPr lang="en-US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Plains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357298"/>
            <a:ext cx="8572560" cy="5214974"/>
          </a:xfrm>
        </p:spPr>
        <p:txBody>
          <a:bodyPr>
            <a:noAutofit/>
          </a:bodyPr>
          <a:lstStyle/>
          <a:p>
            <a:pPr marL="0" indent="0">
              <a:buNone/>
              <a:tabLst>
                <a:tab pos="0" algn="l"/>
              </a:tabLst>
            </a:pPr>
            <a:r>
              <a:rPr lang="th-TH" sz="2800" dirty="0" smtClean="0">
                <a:cs typeface="+mj-cs"/>
              </a:rPr>
              <a:t>		1.2 </a:t>
            </a:r>
            <a:r>
              <a:rPr lang="th-TH" sz="2800" b="1" dirty="0" smtClean="0">
                <a:cs typeface="+mj-cs"/>
              </a:rPr>
              <a:t>ที่ราบลูกฟูก </a:t>
            </a:r>
            <a:r>
              <a:rPr lang="th-TH" sz="2800" dirty="0" smtClean="0">
                <a:cs typeface="+mj-cs"/>
              </a:rPr>
              <a:t>( </a:t>
            </a:r>
            <a:r>
              <a:rPr lang="en-US" sz="2800" dirty="0" smtClean="0">
                <a:cs typeface="+mj-cs"/>
              </a:rPr>
              <a:t>Undulating  Plain ) </a:t>
            </a:r>
            <a:r>
              <a:rPr lang="th-TH" sz="2800" dirty="0" smtClean="0">
                <a:cs typeface="+mj-cs"/>
              </a:rPr>
              <a:t>คือที่ราบที่มีลักษณะขรุขระสูงต่ำที่มีการต่างระดับตั้งแต่  15 -45 เมตร</a:t>
            </a:r>
          </a:p>
          <a:p>
            <a:pPr marL="0" indent="0">
              <a:buNone/>
              <a:tabLst>
                <a:tab pos="0" algn="l"/>
              </a:tabLst>
            </a:pPr>
            <a:endParaRPr lang="th-TH" sz="2800" dirty="0" smtClean="0">
              <a:cs typeface="+mj-cs"/>
            </a:endParaRPr>
          </a:p>
        </p:txBody>
      </p:sp>
      <p:pic>
        <p:nvPicPr>
          <p:cNvPr id="1026" name="Picture 2" descr="http://g2.img-dpreview.com/C950A6FDD22F431FAE4C858497036FF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357430"/>
            <a:ext cx="8072462" cy="363260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4291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ที่ราบ </a:t>
            </a:r>
            <a:r>
              <a:rPr lang="en-US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Plains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357298"/>
            <a:ext cx="8572560" cy="5214974"/>
          </a:xfrm>
        </p:spPr>
        <p:txBody>
          <a:bodyPr>
            <a:noAutofit/>
          </a:bodyPr>
          <a:lstStyle/>
          <a:p>
            <a:pPr marL="0" indent="0">
              <a:buNone/>
              <a:tabLst>
                <a:tab pos="0" algn="l"/>
              </a:tabLst>
            </a:pPr>
            <a:r>
              <a:rPr lang="th-TH" sz="2800" dirty="0" smtClean="0">
                <a:cs typeface="+mj-cs"/>
              </a:rPr>
              <a:t>1.3 </a:t>
            </a:r>
            <a:r>
              <a:rPr lang="th-TH" sz="2800" b="1" dirty="0" smtClean="0">
                <a:cs typeface="+mj-cs"/>
              </a:rPr>
              <a:t>ที่ราบลูกระนาด </a:t>
            </a:r>
            <a:r>
              <a:rPr lang="th-TH" sz="2800" dirty="0" smtClean="0">
                <a:cs typeface="+mj-cs"/>
              </a:rPr>
              <a:t>( </a:t>
            </a:r>
            <a:r>
              <a:rPr lang="en-US" sz="2800" dirty="0" smtClean="0">
                <a:cs typeface="+mj-cs"/>
              </a:rPr>
              <a:t>Rolling  Plain ) </a:t>
            </a:r>
            <a:r>
              <a:rPr lang="th-TH" sz="2800" dirty="0" smtClean="0">
                <a:cs typeface="+mj-cs"/>
              </a:rPr>
              <a:t>คือ  ที่ราบที่มีพื้นที่สูง ๆ ต่ำ ๆ สลับกันไปมีความต่างระดับตั้งแต่ 45 - 90 เมตร</a:t>
            </a:r>
          </a:p>
          <a:p>
            <a:pPr marL="0" indent="0">
              <a:buNone/>
              <a:tabLst>
                <a:tab pos="0" algn="l"/>
              </a:tabLst>
            </a:pPr>
            <a:endParaRPr lang="th-TH" sz="2800" dirty="0" smtClean="0">
              <a:cs typeface="+mj-cs"/>
            </a:endParaRPr>
          </a:p>
        </p:txBody>
      </p:sp>
      <p:pic>
        <p:nvPicPr>
          <p:cNvPr id="57346" name="Picture 2" descr="https://c1.staticflickr.com/3/2136/2052559739_cc20ac244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2500306"/>
            <a:ext cx="4762500" cy="357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4291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ที่ราบ </a:t>
            </a:r>
            <a:r>
              <a:rPr lang="en-US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Plains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357298"/>
            <a:ext cx="8572560" cy="5214974"/>
          </a:xfrm>
        </p:spPr>
        <p:txBody>
          <a:bodyPr>
            <a:noAutofit/>
          </a:bodyPr>
          <a:lstStyle/>
          <a:p>
            <a:pPr marL="0" indent="0">
              <a:buNone/>
              <a:tabLst>
                <a:tab pos="0" algn="l"/>
              </a:tabLst>
            </a:pPr>
            <a:r>
              <a:rPr lang="th-TH" sz="2800" dirty="0" smtClean="0">
                <a:cs typeface="+mj-cs"/>
              </a:rPr>
              <a:t>1.4 </a:t>
            </a:r>
            <a:r>
              <a:rPr lang="th-TH" sz="2800" b="1" dirty="0" smtClean="0">
                <a:cs typeface="+mj-cs"/>
              </a:rPr>
              <a:t>ที่ราบขรุขระ </a:t>
            </a:r>
            <a:r>
              <a:rPr lang="th-TH" sz="2800" dirty="0" smtClean="0">
                <a:cs typeface="+mj-cs"/>
              </a:rPr>
              <a:t>( </a:t>
            </a:r>
            <a:r>
              <a:rPr lang="en-US" sz="2800" dirty="0" err="1" smtClean="0">
                <a:cs typeface="+mj-cs"/>
              </a:rPr>
              <a:t>Rought</a:t>
            </a:r>
            <a:r>
              <a:rPr lang="en-US" sz="2800" dirty="0" smtClean="0">
                <a:cs typeface="+mj-cs"/>
              </a:rPr>
              <a:t>  Dissected  </a:t>
            </a:r>
            <a:r>
              <a:rPr lang="en-US" sz="2800" dirty="0" err="1" smtClean="0">
                <a:cs typeface="+mj-cs"/>
              </a:rPr>
              <a:t>Plian</a:t>
            </a:r>
            <a:r>
              <a:rPr lang="en-US" sz="2800" dirty="0" smtClean="0">
                <a:cs typeface="+mj-cs"/>
              </a:rPr>
              <a:t> ) </a:t>
            </a:r>
            <a:r>
              <a:rPr lang="th-TH" sz="2800" dirty="0" smtClean="0">
                <a:cs typeface="+mj-cs"/>
              </a:rPr>
              <a:t>คือ  ที่ราบที่มีความสูงประมาณ  90 - 150 เมตร จากระดับน้ำทะเล</a:t>
            </a:r>
          </a:p>
          <a:p>
            <a:pPr marL="0" indent="0">
              <a:buNone/>
              <a:tabLst>
                <a:tab pos="0" algn="l"/>
              </a:tabLst>
            </a:pPr>
            <a:endParaRPr lang="th-TH" sz="2800" dirty="0" smtClean="0">
              <a:cs typeface="+mj-cs"/>
            </a:endParaRPr>
          </a:p>
        </p:txBody>
      </p:sp>
      <p:pic>
        <p:nvPicPr>
          <p:cNvPr id="58370" name="Picture 2" descr="http://strathbogierangesnatureview.files.wordpress.com/2010/11/dissected-landscap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2428868"/>
            <a:ext cx="5214942" cy="3911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4291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ที่ราบสูง ( </a:t>
            </a:r>
            <a:r>
              <a:rPr lang="en-US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Plateaus )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357298"/>
            <a:ext cx="8572560" cy="5214974"/>
          </a:xfrm>
        </p:spPr>
        <p:txBody>
          <a:bodyPr>
            <a:noAutofit/>
          </a:bodyPr>
          <a:lstStyle/>
          <a:p>
            <a:pPr marL="0" indent="0">
              <a:buNone/>
              <a:tabLst>
                <a:tab pos="0" algn="l"/>
              </a:tabLst>
            </a:pPr>
            <a:r>
              <a:rPr lang="th-TH" sz="2800" dirty="0" smtClean="0">
                <a:cs typeface="+mj-cs"/>
              </a:rPr>
              <a:t>ภูมิประเทศที่อยู่สูงจารระดับน้ำทะเล  150 - </a:t>
            </a:r>
            <a:r>
              <a:rPr lang="en-US" sz="2800" dirty="0" smtClean="0">
                <a:cs typeface="+mj-cs"/>
              </a:rPr>
              <a:t>3</a:t>
            </a:r>
            <a:r>
              <a:rPr lang="th-TH" sz="2800" dirty="0" smtClean="0">
                <a:cs typeface="+mj-cs"/>
              </a:rPr>
              <a:t>00 เมตร  และมีขอบสูงขึ้นอย่างน้อย 1 ด้าน ซึ่งเรียกว่า  ผาชัน  ที่ราบสูงแบ่งออกเป็น  3  ชนิด</a:t>
            </a:r>
          </a:p>
          <a:p>
            <a:r>
              <a:rPr lang="th-TH" sz="2800" dirty="0" smtClean="0">
                <a:cs typeface="+mj-cs"/>
              </a:rPr>
              <a:t>	</a:t>
            </a:r>
            <a:r>
              <a:rPr lang="en-US" sz="2800" b="1" dirty="0" smtClean="0">
                <a:cs typeface="+mj-cs"/>
              </a:rPr>
              <a:t>2.1</a:t>
            </a:r>
            <a:r>
              <a:rPr lang="th-TH" sz="2800" b="1" dirty="0" smtClean="0">
                <a:cs typeface="+mj-cs"/>
              </a:rPr>
              <a:t> ที่ราบสูงเชิงเขา</a:t>
            </a:r>
            <a:r>
              <a:rPr lang="th-TH" sz="2800" dirty="0" smtClean="0">
                <a:cs typeface="+mj-cs"/>
              </a:rPr>
              <a:t> ( </a:t>
            </a:r>
            <a:r>
              <a:rPr lang="en-US" sz="2800" dirty="0" smtClean="0">
                <a:cs typeface="+mj-cs"/>
              </a:rPr>
              <a:t>Piedmont  Plateaus ) </a:t>
            </a:r>
            <a:r>
              <a:rPr lang="th-TH" sz="2800" dirty="0" smtClean="0">
                <a:cs typeface="+mj-cs"/>
              </a:rPr>
              <a:t>เป็นลักษณะภูมิประเทศด้านหนึ่งเป็นเขา  ด้านหนึ่งเป็นทะเล	</a:t>
            </a:r>
          </a:p>
        </p:txBody>
      </p:sp>
      <p:pic>
        <p:nvPicPr>
          <p:cNvPr id="59395" name="Picture 3" descr="http://images.thaiza.com/38/38_20100105190400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3357562"/>
            <a:ext cx="4667250" cy="32480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4291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ที่ราบสูง ( </a:t>
            </a:r>
            <a:r>
              <a:rPr lang="en-US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Plateaus )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357298"/>
            <a:ext cx="8572560" cy="521497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dirty="0" smtClean="0">
                <a:cs typeface="+mj-cs"/>
              </a:rPr>
              <a:t>2.</a:t>
            </a:r>
            <a:r>
              <a:rPr lang="th-TH" sz="2800" b="1" dirty="0" smtClean="0">
                <a:cs typeface="+mj-cs"/>
              </a:rPr>
              <a:t>3 ที่ราบสูงในทวีป </a:t>
            </a:r>
            <a:r>
              <a:rPr lang="th-TH" sz="2800" dirty="0" smtClean="0">
                <a:cs typeface="+mj-cs"/>
              </a:rPr>
              <a:t>( </a:t>
            </a:r>
            <a:r>
              <a:rPr lang="en-US" sz="2800" dirty="0" err="1" smtClean="0">
                <a:cs typeface="+mj-cs"/>
              </a:rPr>
              <a:t>Contimental</a:t>
            </a:r>
            <a:r>
              <a:rPr lang="en-US" sz="2800" dirty="0" smtClean="0">
                <a:cs typeface="+mj-cs"/>
              </a:rPr>
              <a:t>  Plateaus ) </a:t>
            </a:r>
            <a:r>
              <a:rPr lang="th-TH" sz="2800" dirty="0" smtClean="0">
                <a:cs typeface="+mj-cs"/>
              </a:rPr>
              <a:t>คือ  ที่ราบสูงที่มีทะเลล้อมรอบหรือลักษณะเป็นรูปโต๊ะ  เรียกว่าที่ราบรูปโต๊ะ ( </a:t>
            </a:r>
            <a:r>
              <a:rPr lang="en-US" sz="2800" dirty="0" smtClean="0">
                <a:cs typeface="+mj-cs"/>
              </a:rPr>
              <a:t>table  Plateaus )</a:t>
            </a:r>
          </a:p>
          <a:p>
            <a:pPr marL="0" indent="0">
              <a:buNone/>
              <a:tabLst>
                <a:tab pos="0" algn="l"/>
              </a:tabLst>
            </a:pPr>
            <a:endParaRPr lang="th-TH" sz="2800" dirty="0" smtClean="0">
              <a:cs typeface="+mj-cs"/>
            </a:endParaRPr>
          </a:p>
        </p:txBody>
      </p:sp>
      <p:pic>
        <p:nvPicPr>
          <p:cNvPr id="61442" name="Picture 2" descr="http://2.bp.blogspot.com/_SQCr4Az1xI4/TFRQtClGavI/AAAAAAAADC4/WFyzQdFRTO0/s1600/DSCN20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2285992"/>
            <a:ext cx="5476860" cy="410764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4291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ที่ราบสูง ( </a:t>
            </a:r>
            <a:r>
              <a:rPr lang="en-US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Plateaus )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357298"/>
            <a:ext cx="8572560" cy="5214974"/>
          </a:xfrm>
        </p:spPr>
        <p:txBody>
          <a:bodyPr>
            <a:noAutofit/>
          </a:bodyPr>
          <a:lstStyle/>
          <a:p>
            <a:r>
              <a:rPr lang="th-TH" sz="2800" b="1" dirty="0" smtClean="0">
                <a:cs typeface="+mj-cs"/>
              </a:rPr>
              <a:t>2.</a:t>
            </a:r>
            <a:r>
              <a:rPr lang="en-US" sz="2800" b="1" dirty="0" smtClean="0">
                <a:cs typeface="+mj-cs"/>
              </a:rPr>
              <a:t>2</a:t>
            </a:r>
            <a:r>
              <a:rPr lang="th-TH" sz="2800" b="1" dirty="0" smtClean="0">
                <a:cs typeface="+mj-cs"/>
              </a:rPr>
              <a:t> ที่ราบสูงระหว่างภูเขา</a:t>
            </a:r>
            <a:r>
              <a:rPr lang="th-TH" sz="2800" dirty="0" smtClean="0">
                <a:cs typeface="+mj-cs"/>
              </a:rPr>
              <a:t> ( </a:t>
            </a:r>
            <a:r>
              <a:rPr lang="en-US" sz="2800" dirty="0" smtClean="0">
                <a:cs typeface="+mj-cs"/>
              </a:rPr>
              <a:t>Intermountain  Plateaus ) </a:t>
            </a:r>
            <a:r>
              <a:rPr lang="th-TH" sz="2800" dirty="0" smtClean="0">
                <a:cs typeface="+mj-cs"/>
              </a:rPr>
              <a:t>หมายถึงลักษณะภูมิประเทศที่อยู่ระหว่างเขาหรือที่ราบสูงที่มีภูเขาขนานไว้ทั้งสองด้าน </a:t>
            </a:r>
            <a:endParaRPr lang="en-US" sz="2800" dirty="0" smtClean="0">
              <a:cs typeface="+mj-cs"/>
            </a:endParaRPr>
          </a:p>
          <a:p>
            <a:pPr marL="0" indent="0">
              <a:buNone/>
              <a:tabLst>
                <a:tab pos="0" algn="l"/>
              </a:tabLst>
            </a:pPr>
            <a:endParaRPr lang="th-TH" sz="2800" dirty="0" smtClean="0">
              <a:cs typeface="+mj-cs"/>
            </a:endParaRPr>
          </a:p>
        </p:txBody>
      </p:sp>
      <p:pic>
        <p:nvPicPr>
          <p:cNvPr id="60418" name="Picture 2" descr="http://www.bloggang.com/data/zantha/picture/11901043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2571744"/>
            <a:ext cx="4762500" cy="3429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ทฤษฎีทวีป</a:t>
            </a: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เลื่อน (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Continental Drift </a:t>
            </a:r>
            <a:r>
              <a:rPr lang="en-US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Theory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)</a:t>
            </a:r>
            <a:endParaRPr lang="th-TH" sz="5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525963"/>
          </a:xfrm>
        </p:spPr>
        <p:txBody>
          <a:bodyPr>
            <a:noAutofit/>
          </a:bodyPr>
          <a:lstStyle/>
          <a:p>
            <a:pPr lvl="0"/>
            <a:r>
              <a:rPr lang="th-TH" sz="2800" dirty="0" smtClean="0">
                <a:cs typeface="+mj-cs"/>
              </a:rPr>
              <a:t>ผืน</a:t>
            </a:r>
            <a:r>
              <a:rPr lang="th-TH" sz="2800" dirty="0">
                <a:cs typeface="+mj-cs"/>
              </a:rPr>
              <a:t>แผ่นดินพันเจียได้แยกออกจากกันกลายเป็นทวีปต่างๆโดยแบ่งเป็น </a:t>
            </a:r>
            <a:r>
              <a:rPr lang="en-US" sz="2800" dirty="0">
                <a:cs typeface="+mj-cs"/>
              </a:rPr>
              <a:t>2 </a:t>
            </a:r>
            <a:r>
              <a:rPr lang="th-TH" sz="2800" dirty="0">
                <a:cs typeface="+mj-cs"/>
              </a:rPr>
              <a:t>ส่วน คือ</a:t>
            </a:r>
            <a:r>
              <a:rPr lang="en-US" sz="2800" dirty="0" smtClean="0">
                <a:cs typeface="+mj-cs"/>
              </a:rPr>
              <a:t> </a:t>
            </a:r>
            <a:r>
              <a:rPr lang="th-TH" sz="2800" dirty="0">
                <a:cs typeface="+mj-cs"/>
              </a:rPr>
              <a:t>แผ่นดินซีกโลกเหนือ เรียกว่า </a:t>
            </a:r>
            <a:r>
              <a:rPr lang="th-TH" sz="2800" b="1" u="sng" dirty="0">
                <a:cs typeface="+mj-cs"/>
              </a:rPr>
              <a:t>ลอเรเซีย</a:t>
            </a:r>
            <a:r>
              <a:rPr lang="th-TH" sz="2800" u="sng" dirty="0">
                <a:cs typeface="+mj-cs"/>
              </a:rPr>
              <a:t> </a:t>
            </a:r>
            <a:r>
              <a:rPr lang="th-TH" sz="2800" dirty="0">
                <a:cs typeface="+mj-cs"/>
              </a:rPr>
              <a:t>ประกอบด้วย ทวีปอเมริกาเหนือ ยุโรป และเอเชีย</a:t>
            </a:r>
            <a:endParaRPr lang="en-US" sz="2800" dirty="0">
              <a:cs typeface="+mj-cs"/>
            </a:endParaRPr>
          </a:p>
          <a:p>
            <a:pPr lvl="0"/>
            <a:r>
              <a:rPr lang="th-TH" sz="2800" dirty="0">
                <a:cs typeface="+mj-cs"/>
              </a:rPr>
              <a:t>แผ่นซีกโลกใต้ เรียกว่า </a:t>
            </a:r>
            <a:r>
              <a:rPr lang="th-TH" sz="2800" b="1" u="sng" dirty="0">
                <a:cs typeface="+mj-cs"/>
              </a:rPr>
              <a:t>กอนด์วานา</a:t>
            </a:r>
            <a:r>
              <a:rPr lang="th-TH" sz="2800" u="sng" dirty="0">
                <a:cs typeface="+mj-cs"/>
              </a:rPr>
              <a:t> </a:t>
            </a:r>
            <a:r>
              <a:rPr lang="th-TH" sz="2800" dirty="0">
                <a:cs typeface="+mj-cs"/>
              </a:rPr>
              <a:t>ประกอบด้วย ทวีปอเมริกาใต้ แอฟริกา อินเดีย ออสเตรเลีย </a:t>
            </a:r>
            <a:r>
              <a:rPr lang="th-TH" sz="2800" dirty="0" smtClean="0">
                <a:cs typeface="+mj-cs"/>
              </a:rPr>
              <a:t>และ</a:t>
            </a:r>
            <a:r>
              <a:rPr lang="th-TH" sz="2800" dirty="0">
                <a:cs typeface="+mj-cs"/>
              </a:rPr>
              <a:t>แอนตาร์กติกา</a:t>
            </a:r>
            <a:endParaRPr lang="en-US" sz="2800" dirty="0">
              <a:cs typeface="+mj-cs"/>
            </a:endParaRPr>
          </a:p>
          <a:p>
            <a:r>
              <a:rPr lang="th-TH" sz="2800" dirty="0">
                <a:cs typeface="+mj-cs"/>
              </a:rPr>
              <a:t>และทวีปต่างๆเริ่มแยกออกจากกัน โดยที่อินเดียค่อยๆเลื่อนขึ้นไปชนกับทวีปเอเชียจนกลายเป็นผืนแผ่นดินทวีปต่างๆเหมือนเช่นในปัจจุบัน</a:t>
            </a:r>
            <a:endParaRPr lang="en-US" sz="2800" dirty="0">
              <a:cs typeface="+mj-cs"/>
            </a:endParaRPr>
          </a:p>
        </p:txBody>
      </p:sp>
      <p:pic>
        <p:nvPicPr>
          <p:cNvPr id="4" name="Picture 3" descr="http://www.geothai.net/images/stories/article_image/pangea-continental-drift.gif"/>
          <p:cNvPicPr/>
          <p:nvPr/>
        </p:nvPicPr>
        <p:blipFill>
          <a:blip r:embed="rId2" cstate="print"/>
          <a:srcRect t="32801" r="49779" b="32270"/>
          <a:stretch>
            <a:fillRect/>
          </a:stretch>
        </p:blipFill>
        <p:spPr bwMode="auto">
          <a:xfrm>
            <a:off x="2643174" y="4714884"/>
            <a:ext cx="2151782" cy="1638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http://www.geothai.net/images/stories/article_image/pangea-continental-drift.gif"/>
          <p:cNvPicPr/>
          <p:nvPr/>
        </p:nvPicPr>
        <p:blipFill>
          <a:blip r:embed="rId2" cstate="print"/>
          <a:srcRect l="49779" r="-1770" b="65384"/>
          <a:stretch>
            <a:fillRect/>
          </a:stretch>
        </p:blipFill>
        <p:spPr bwMode="auto">
          <a:xfrm>
            <a:off x="214282" y="4786322"/>
            <a:ext cx="2330331" cy="1828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http://www.geothai.net/images/stories/article_image/pangea-continental-drift.gif"/>
          <p:cNvPicPr/>
          <p:nvPr/>
        </p:nvPicPr>
        <p:blipFill>
          <a:blip r:embed="rId2" cstate="print"/>
          <a:srcRect l="49779" t="32624" b="32092"/>
          <a:stretch>
            <a:fillRect/>
          </a:stretch>
        </p:blipFill>
        <p:spPr bwMode="auto">
          <a:xfrm>
            <a:off x="4857752" y="4786322"/>
            <a:ext cx="2017937" cy="1724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http://www.geothai.net/images/stories/article_image/pangea-continental-drift.gif"/>
          <p:cNvPicPr/>
          <p:nvPr/>
        </p:nvPicPr>
        <p:blipFill>
          <a:blip r:embed="rId2" cstate="print"/>
          <a:srcRect l="25029" t="68262" r="23805"/>
          <a:stretch>
            <a:fillRect/>
          </a:stretch>
        </p:blipFill>
        <p:spPr bwMode="auto">
          <a:xfrm>
            <a:off x="6929454" y="4786322"/>
            <a:ext cx="1940280" cy="1503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4291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เนินเขา ( </a:t>
            </a:r>
            <a:r>
              <a:rPr lang="en-US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Hills )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357298"/>
            <a:ext cx="8572560" cy="52149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2800" b="1" dirty="0" smtClean="0">
                <a:cs typeface="+mj-cs"/>
              </a:rPr>
              <a:t>	ภูมิประเทศที่มีความต่างระดับไม่เกิน  600  เมตร  มีลักษณะเหมือนภูเขา  แต่ความสูงน้อยกว่า  เนื่องจากการพังทะลายของดินและหิน หรืออายุของหินบริเวณนั้นเกิดมานานแล้ว  จึงทำให้เกิดภูมิประเทศเป็นเนินเตี้ย ๆ เรียกว่าเนินเขา</a:t>
            </a:r>
            <a:endParaRPr lang="th-TH" sz="2800" dirty="0" smtClean="0">
              <a:cs typeface="+mj-cs"/>
            </a:endParaRPr>
          </a:p>
        </p:txBody>
      </p:sp>
      <p:pic>
        <p:nvPicPr>
          <p:cNvPr id="62466" name="Picture 2" descr="http://nstda.or.th/blog/wp-content/uploads/2012/12/charles-ore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496"/>
            <a:ext cx="4500530" cy="33753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2468" name="Picture 4" descr="http://2.bp.blogspot.com/_hMgoiDTo1Yw/TJdhxMBZO5I/AAAAAAAAADU/gSgee7awzUM/s1600/%E0%B8%A1%E0%B9%88%E0%B8%AD%E0%B8%99%E0%B8%9B%E0%B8%B8%E0%B8%A2%E0%B8%AB%E0%B8%A1%E0%B8%AD%E0%B8%8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786190"/>
            <a:ext cx="3857620" cy="2479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4291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ภูเขา ( </a:t>
            </a:r>
            <a:r>
              <a:rPr lang="en-US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Mountains )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357298"/>
            <a:ext cx="8572560" cy="52149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2800" dirty="0" smtClean="0">
                <a:cs typeface="+mj-cs"/>
              </a:rPr>
              <a:t>คือลักษณะภูมิประเทศที่คล้ายเนินเขาแต่สูงกว่า  ยอดแหลมกว่า  มีความสูงมากกว่า  มีความต่างระดับตั้งแต่ 600  เมตรขึ้นไปลักษณะของภูเขาแบ่งออกเป็น </a:t>
            </a:r>
            <a:r>
              <a:rPr lang="en-US" sz="2800" dirty="0" smtClean="0">
                <a:cs typeface="+mj-cs"/>
              </a:rPr>
              <a:t>4 </a:t>
            </a:r>
            <a:r>
              <a:rPr lang="th-TH" sz="2800" dirty="0" smtClean="0">
                <a:cs typeface="+mj-cs"/>
              </a:rPr>
              <a:t>ชนิดตามลักษณะการเกิดได้แก่</a:t>
            </a:r>
          </a:p>
          <a:p>
            <a:pPr marL="1349375" indent="-269875">
              <a:buFont typeface="+mj-lt"/>
              <a:buAutoNum type="arabicPeriod"/>
            </a:pPr>
            <a:r>
              <a:rPr lang="th-TH" sz="2800" dirty="0" smtClean="0">
                <a:cs typeface="+mj-cs"/>
              </a:rPr>
              <a:t>  ภูเขาโก่ง</a:t>
            </a:r>
          </a:p>
          <a:p>
            <a:pPr marL="1349375" indent="-269875">
              <a:buFont typeface="+mj-lt"/>
              <a:buAutoNum type="arabicPeriod"/>
            </a:pPr>
            <a:r>
              <a:rPr lang="th-TH" sz="2800" dirty="0" smtClean="0">
                <a:cs typeface="+mj-cs"/>
              </a:rPr>
              <a:t> ภูเขาบล็อก</a:t>
            </a:r>
          </a:p>
          <a:p>
            <a:pPr marL="1349375" indent="-269875">
              <a:buFont typeface="+mj-lt"/>
              <a:buAutoNum type="arabicPeriod"/>
            </a:pPr>
            <a:r>
              <a:rPr lang="th-TH" sz="2800" dirty="0" smtClean="0">
                <a:cs typeface="+mj-cs"/>
              </a:rPr>
              <a:t> ภูเขารูปโดม</a:t>
            </a:r>
          </a:p>
          <a:p>
            <a:pPr marL="1349375" indent="-269875">
              <a:buFont typeface="+mj-lt"/>
              <a:buAutoNum type="arabicPeriod"/>
            </a:pPr>
            <a:r>
              <a:rPr lang="th-TH" sz="2800" dirty="0" smtClean="0">
                <a:cs typeface="+mj-cs"/>
              </a:rPr>
              <a:t> ภูเขาไฟ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4291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ภูเขา ( </a:t>
            </a:r>
            <a:r>
              <a:rPr lang="en-US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Mountains )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357298"/>
            <a:ext cx="8572560" cy="52149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2800" b="1" dirty="0" smtClean="0">
                <a:cs typeface="+mj-cs"/>
              </a:rPr>
              <a:t>4.1  ภูเขาโก่ง  </a:t>
            </a:r>
            <a:r>
              <a:rPr lang="th-TH" sz="2800" dirty="0" smtClean="0">
                <a:cs typeface="+mj-cs"/>
              </a:rPr>
              <a:t>(</a:t>
            </a:r>
            <a:r>
              <a:rPr lang="en-US" sz="2800" dirty="0" smtClean="0">
                <a:cs typeface="+mj-cs"/>
              </a:rPr>
              <a:t>folded Mountains)  </a:t>
            </a:r>
            <a:r>
              <a:rPr lang="th-TH" sz="2800" dirty="0" smtClean="0">
                <a:cs typeface="+mj-cs"/>
              </a:rPr>
              <a:t>หรือ  </a:t>
            </a:r>
            <a:r>
              <a:rPr lang="en-US" sz="2800" dirty="0" smtClean="0">
                <a:cs typeface="+mj-cs"/>
              </a:rPr>
              <a:t>fold   </a:t>
            </a:r>
            <a:r>
              <a:rPr lang="th-TH" sz="2800" dirty="0" smtClean="0">
                <a:cs typeface="+mj-cs"/>
              </a:rPr>
              <a:t>ภูเขาประเภทนี้มีมากที่สุดและเป็นภูเขาที่สำคัญ  เกิดจากการโก่งตัวของเปลือกโลกเนื่องจากได้รับแรงกดและแรงบีบ  </a:t>
            </a:r>
          </a:p>
          <a:p>
            <a:pPr marL="0" indent="0"/>
            <a:r>
              <a:rPr lang="th-TH" sz="2800" dirty="0" smtClean="0">
                <a:cs typeface="+mj-cs"/>
              </a:rPr>
              <a:t> ส่วนที่โก่งขึ้นเรียกว่า  </a:t>
            </a:r>
            <a:r>
              <a:rPr lang="th-TH" sz="2800" b="1" dirty="0" smtClean="0">
                <a:cs typeface="+mj-cs"/>
              </a:rPr>
              <a:t>โค้งรูปประทุนหรือกระทะคว่ำ  </a:t>
            </a:r>
            <a:r>
              <a:rPr lang="th-TH" sz="2800" dirty="0" smtClean="0">
                <a:cs typeface="+mj-cs"/>
              </a:rPr>
              <a:t>(</a:t>
            </a:r>
            <a:r>
              <a:rPr lang="en-US" sz="2800" dirty="0" smtClean="0">
                <a:cs typeface="+mj-cs"/>
              </a:rPr>
              <a:t>anticline)  </a:t>
            </a:r>
            <a:endParaRPr lang="th-TH" sz="2800" dirty="0" smtClean="0">
              <a:cs typeface="+mj-cs"/>
            </a:endParaRPr>
          </a:p>
          <a:p>
            <a:pPr marL="0" indent="0"/>
            <a:r>
              <a:rPr lang="th-TH" sz="2800" dirty="0" smtClean="0">
                <a:cs typeface="+mj-cs"/>
              </a:rPr>
              <a:t> ส่วนที่โก่งลงเรียกว่า  </a:t>
            </a:r>
            <a:r>
              <a:rPr lang="th-TH" sz="2800" b="1" dirty="0" smtClean="0">
                <a:cs typeface="+mj-cs"/>
              </a:rPr>
              <a:t>โค้งรูปประทุนหงายหรือกระทะหงาย  </a:t>
            </a:r>
            <a:r>
              <a:rPr lang="th-TH" sz="2800" dirty="0" smtClean="0">
                <a:cs typeface="+mj-cs"/>
              </a:rPr>
              <a:t>(</a:t>
            </a:r>
            <a:r>
              <a:rPr lang="en-US" sz="2800" dirty="0" smtClean="0">
                <a:cs typeface="+mj-cs"/>
              </a:rPr>
              <a:t>syncline)  </a:t>
            </a:r>
            <a:endParaRPr lang="th-TH" sz="2800" dirty="0" smtClean="0">
              <a:cs typeface="+mj-cs"/>
            </a:endParaRPr>
          </a:p>
          <a:p>
            <a:pPr marL="0" indent="0"/>
            <a:r>
              <a:rPr lang="th-TH" sz="2800" dirty="0" smtClean="0">
                <a:cs typeface="+mj-cs"/>
              </a:rPr>
              <a:t> ตัวอย่างภูเขาที่ขึ้นชื่อของโลกคือ  เทือกเขาร็อกกี (</a:t>
            </a:r>
            <a:r>
              <a:rPr lang="en-US" sz="2800" dirty="0" smtClean="0">
                <a:cs typeface="+mj-cs"/>
              </a:rPr>
              <a:t>Rocky) </a:t>
            </a:r>
            <a:r>
              <a:rPr lang="th-TH" sz="2800" dirty="0" smtClean="0">
                <a:cs typeface="+mj-cs"/>
              </a:rPr>
              <a:t>เทือกเขาแอนดีส (</a:t>
            </a:r>
            <a:r>
              <a:rPr lang="en-US" sz="2800" dirty="0" smtClean="0">
                <a:cs typeface="+mj-cs"/>
              </a:rPr>
              <a:t>Andes)  </a:t>
            </a:r>
            <a:r>
              <a:rPr lang="th-TH" sz="2800" dirty="0" smtClean="0">
                <a:cs typeface="+mj-cs"/>
              </a:rPr>
              <a:t>เทือกเขาแอลป์ (</a:t>
            </a:r>
            <a:r>
              <a:rPr lang="en-US" sz="2800" dirty="0" smtClean="0">
                <a:cs typeface="+mj-cs"/>
              </a:rPr>
              <a:t>Alps) </a:t>
            </a:r>
            <a:endParaRPr lang="th-TH" sz="2800" dirty="0" smtClean="0">
              <a:cs typeface="+mj-cs"/>
            </a:endParaRPr>
          </a:p>
          <a:p>
            <a:pPr marL="0" indent="0"/>
            <a:r>
              <a:rPr lang="th-TH" sz="2800" dirty="0" smtClean="0">
                <a:cs typeface="+mj-cs"/>
              </a:rPr>
              <a:t> บริเวณดังกล่าวมักพบภูเขาไฟด้วยและแร่ธาตุที่มีค่า  เช่น  ดีบุก  ทองคำ  และน้ำมันปิโตรเลียม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4291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ภูเขา ( </a:t>
            </a:r>
            <a:r>
              <a:rPr lang="en-US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Mountains )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357298"/>
            <a:ext cx="8572560" cy="52149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2800" b="1" dirty="0" smtClean="0">
                <a:cs typeface="+mj-cs"/>
              </a:rPr>
              <a:t>4.1  ภูเขาโก่ง</a:t>
            </a:r>
            <a:endParaRPr lang="th-TH" sz="2800" dirty="0" smtClean="0">
              <a:cs typeface="+mj-cs"/>
            </a:endParaRPr>
          </a:p>
        </p:txBody>
      </p:sp>
      <p:pic>
        <p:nvPicPr>
          <p:cNvPr id="63490" name="Picture 2" descr="http://freddoty.com/wp-content/uploads/2013/05/Canadian-Mountai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000240"/>
            <a:ext cx="4293935" cy="27860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6562" name="Picture 2" descr="http://www.civil.usherbrooke.ca/cours/gci115/syncli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4143380"/>
            <a:ext cx="3729030" cy="24490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6564" name="Picture 4" descr="http://travellogs.us/Miscellaneous/Geology/Anticline/anticline-Albert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571613"/>
            <a:ext cx="3908961" cy="22860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4291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ภูเขา ( </a:t>
            </a:r>
            <a:r>
              <a:rPr lang="en-US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Mountains )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357298"/>
            <a:ext cx="8572560" cy="52149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2800" b="1" dirty="0" smtClean="0">
                <a:cs typeface="+mj-cs"/>
              </a:rPr>
              <a:t>4.2  ภูเขาบล็อก  </a:t>
            </a:r>
            <a:r>
              <a:rPr lang="th-TH" sz="2800" dirty="0" smtClean="0">
                <a:cs typeface="+mj-cs"/>
              </a:rPr>
              <a:t>(</a:t>
            </a:r>
            <a:r>
              <a:rPr lang="en-US" sz="2800" dirty="0" smtClean="0">
                <a:cs typeface="+mj-cs"/>
              </a:rPr>
              <a:t>fault-block mountains)  </a:t>
            </a:r>
            <a:endParaRPr lang="th-TH" sz="2800" dirty="0" smtClean="0">
              <a:cs typeface="+mj-cs"/>
            </a:endParaRPr>
          </a:p>
          <a:p>
            <a:pPr marL="0" indent="0"/>
            <a:r>
              <a:rPr lang="th-TH" sz="2800" dirty="0" smtClean="0">
                <a:cs typeface="+mj-cs"/>
              </a:rPr>
              <a:t> เกิดจากการเลื่อนตัวของเปลือกโลกในลักษณะของรอยเลื่อนหรือรอยเหลื่อม  (</a:t>
            </a:r>
            <a:r>
              <a:rPr lang="en-US" sz="2800" dirty="0" smtClean="0">
                <a:cs typeface="+mj-cs"/>
              </a:rPr>
              <a:t>faulting)  </a:t>
            </a:r>
            <a:r>
              <a:rPr lang="th-TH" sz="2800" dirty="0" smtClean="0">
                <a:cs typeface="+mj-cs"/>
              </a:rPr>
              <a:t>คือ เกิดแนวแตกของเปลือกโลกซีกหนึ่งจมยุบลงและดันให้อีกซีกหนึ่งยกตัวขึ้นสูงเป็นภูเขา  ในบางกรณีเกิดภูเขาที่เรียกว่า  ฮอร์สต์  (</a:t>
            </a:r>
            <a:r>
              <a:rPr lang="en-US" sz="2800" dirty="0" smtClean="0">
                <a:cs typeface="+mj-cs"/>
              </a:rPr>
              <a:t>Horst)  </a:t>
            </a:r>
            <a:r>
              <a:rPr lang="th-TH" sz="2800" dirty="0" smtClean="0">
                <a:cs typeface="+mj-cs"/>
              </a:rPr>
              <a:t>ซึ่งจะเกิดควบคู่กับแอ่งกราเบน  (</a:t>
            </a:r>
            <a:r>
              <a:rPr lang="en-US" sz="2800" dirty="0" err="1" smtClean="0">
                <a:cs typeface="+mj-cs"/>
              </a:rPr>
              <a:t>Graben</a:t>
            </a:r>
            <a:r>
              <a:rPr lang="en-US" sz="2800" dirty="0" smtClean="0">
                <a:cs typeface="+mj-cs"/>
              </a:rPr>
              <a:t>)  </a:t>
            </a:r>
            <a:r>
              <a:rPr lang="th-TH" sz="2800" dirty="0" smtClean="0">
                <a:cs typeface="+mj-cs"/>
              </a:rPr>
              <a:t>หรือเรียกว่า  </a:t>
            </a:r>
            <a:r>
              <a:rPr lang="th-TH" sz="2800" b="1" dirty="0" smtClean="0">
                <a:cs typeface="+mj-cs"/>
              </a:rPr>
              <a:t>หุบเขาทรุด</a:t>
            </a:r>
            <a:r>
              <a:rPr lang="th-TH" sz="2800" dirty="0" smtClean="0">
                <a:cs typeface="+mj-cs"/>
              </a:rPr>
              <a:t>  ซึ่งเกิดจากเปลือกโลกแตกแยกเป็นแท่งแล้วจมลง  แล้วดันให้บริเวณตรงข้ามที่เป็นแท่งยกตัวขึ้น  ภูเขาบล็อก  เช่น  เทือกเขาเซียร์ราเนวาดา  (</a:t>
            </a:r>
            <a:r>
              <a:rPr lang="en-US" sz="2800" dirty="0" smtClean="0">
                <a:cs typeface="+mj-cs"/>
              </a:rPr>
              <a:t>Sierra  Nevada)  </a:t>
            </a:r>
            <a:r>
              <a:rPr lang="th-TH" sz="2800" dirty="0" smtClean="0">
                <a:cs typeface="+mj-cs"/>
              </a:rPr>
              <a:t>ในรัฐแคลิฟอร์เนีย  (เป็นภูเขาหัก)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4291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ภูเขา ( </a:t>
            </a:r>
            <a:r>
              <a:rPr lang="en-US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Mountains )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357298"/>
            <a:ext cx="8572560" cy="52149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2800" b="1" dirty="0" smtClean="0">
                <a:cs typeface="+mj-cs"/>
              </a:rPr>
              <a:t>4.2  ภูเขาบล็อก  </a:t>
            </a:r>
            <a:r>
              <a:rPr lang="th-TH" sz="2800" dirty="0" smtClean="0">
                <a:cs typeface="+mj-cs"/>
              </a:rPr>
              <a:t>(</a:t>
            </a:r>
            <a:r>
              <a:rPr lang="en-US" sz="2800" dirty="0" smtClean="0">
                <a:cs typeface="+mj-cs"/>
              </a:rPr>
              <a:t>fault-block mountains)  </a:t>
            </a:r>
            <a:endParaRPr lang="th-TH" sz="2800" dirty="0" smtClean="0">
              <a:cs typeface="+mj-cs"/>
            </a:endParaRPr>
          </a:p>
        </p:txBody>
      </p:sp>
      <p:pic>
        <p:nvPicPr>
          <p:cNvPr id="64514" name="Picture 2" descr="http://upload.wikimedia.org/wikipedia/commons/thumb/e/e3/Fault-Horst-Graben.svg/2000px-Fault-Horst-Graben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000240"/>
            <a:ext cx="5333904" cy="2736293"/>
          </a:xfrm>
          <a:prstGeom prst="rect">
            <a:avLst/>
          </a:prstGeom>
          <a:noFill/>
        </p:spPr>
      </p:pic>
      <p:pic>
        <p:nvPicPr>
          <p:cNvPr id="68610" name="Picture 2" descr="http://www.grarien.com/grrn/images/nps/yosemite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4213330"/>
            <a:ext cx="3557574" cy="2365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4291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ภูเขา ( </a:t>
            </a:r>
            <a:r>
              <a:rPr lang="en-US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Mountains )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357298"/>
            <a:ext cx="8572560" cy="52149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2800" b="1" dirty="0" smtClean="0">
                <a:cs typeface="+mj-cs"/>
              </a:rPr>
              <a:t>4.3  ภูเขารูปโดม  </a:t>
            </a:r>
            <a:r>
              <a:rPr lang="th-TH" sz="2800" dirty="0" smtClean="0">
                <a:cs typeface="+mj-cs"/>
              </a:rPr>
              <a:t>(</a:t>
            </a:r>
            <a:r>
              <a:rPr lang="en-US" sz="2800" dirty="0" smtClean="0">
                <a:cs typeface="+mj-cs"/>
              </a:rPr>
              <a:t>dome mountains)  </a:t>
            </a:r>
            <a:endParaRPr lang="th-TH" sz="2800" dirty="0" smtClean="0">
              <a:cs typeface="+mj-cs"/>
            </a:endParaRPr>
          </a:p>
          <a:p>
            <a:pPr marL="0" indent="0"/>
            <a:r>
              <a:rPr lang="th-TH" sz="2800" dirty="0" smtClean="0">
                <a:cs typeface="+mj-cs"/>
              </a:rPr>
              <a:t> เกิดจากการดันตัวหินหนืด  (</a:t>
            </a:r>
            <a:r>
              <a:rPr lang="en-US" sz="2800" dirty="0" smtClean="0">
                <a:cs typeface="+mj-cs"/>
              </a:rPr>
              <a:t>magma)  </a:t>
            </a:r>
            <a:r>
              <a:rPr lang="th-TH" sz="2800" dirty="0" smtClean="0">
                <a:cs typeface="+mj-cs"/>
              </a:rPr>
              <a:t>ภายในโลก พยายามแทรกเปลือกโลกแต่ไม่สามารถดันออกมาภายนอก  จึงแข็งตัวภายใต้เปลือกโลก  เมื่อหินที่ปกคลุมอยู่เดิมสึกกร่อนไปหมด  จะเหลือแต่แกนหินซึ่งเป็นหินอัคนีซึ่งเกิดจากการดันตัวของหินละลาย  ลักษณะแบบนี้อาจเป็นบริเวณกว้างเป็นแนวเทือกเขาก็ได้  เช่น  ภูเขาแบล็คฮิลส์  (</a:t>
            </a:r>
            <a:r>
              <a:rPr lang="en-US" sz="2800" dirty="0" smtClean="0">
                <a:cs typeface="+mj-cs"/>
              </a:rPr>
              <a:t>Black Hills)  </a:t>
            </a:r>
            <a:r>
              <a:rPr lang="th-TH" sz="2800" dirty="0" smtClean="0">
                <a:cs typeface="+mj-cs"/>
              </a:rPr>
              <a:t>ในรัฐดาโคตา  สหรัฐอเมริกา  </a:t>
            </a:r>
          </a:p>
        </p:txBody>
      </p:sp>
      <p:pic>
        <p:nvPicPr>
          <p:cNvPr id="67586" name="Picture 2" descr="https://planettrout.files.wordpress.com/2011/04/p10401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3857628"/>
            <a:ext cx="3285322" cy="2463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4291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ภูเขา ( </a:t>
            </a:r>
            <a:r>
              <a:rPr lang="en-US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Mountains )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357298"/>
            <a:ext cx="8572560" cy="52149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2800" b="1" dirty="0" smtClean="0">
                <a:cs typeface="+mj-cs"/>
              </a:rPr>
              <a:t>4.4  ภูเขาไฟ  </a:t>
            </a:r>
            <a:r>
              <a:rPr lang="th-TH" sz="2800" dirty="0" smtClean="0">
                <a:cs typeface="+mj-cs"/>
              </a:rPr>
              <a:t>(</a:t>
            </a:r>
            <a:r>
              <a:rPr lang="en-US" sz="2800" dirty="0" smtClean="0">
                <a:cs typeface="+mj-cs"/>
              </a:rPr>
              <a:t>Volcanic Mountains) </a:t>
            </a:r>
          </a:p>
          <a:p>
            <a:pPr marL="0" indent="0"/>
            <a:r>
              <a:rPr lang="en-US" sz="2800" dirty="0" smtClean="0">
                <a:cs typeface="+mj-cs"/>
              </a:rPr>
              <a:t>  </a:t>
            </a:r>
            <a:r>
              <a:rPr lang="th-TH" sz="2800" dirty="0" smtClean="0">
                <a:cs typeface="+mj-cs"/>
              </a:rPr>
              <a:t>เกิดจากการดันตัวของหินละลาย  (</a:t>
            </a:r>
            <a:r>
              <a:rPr lang="en-US" sz="2800" dirty="0" smtClean="0">
                <a:cs typeface="+mj-cs"/>
              </a:rPr>
              <a:t>lava) </a:t>
            </a:r>
            <a:r>
              <a:rPr lang="th-TH" sz="2800" dirty="0" smtClean="0">
                <a:cs typeface="+mj-cs"/>
              </a:rPr>
              <a:t>และหินหนืด  (</a:t>
            </a:r>
            <a:r>
              <a:rPr lang="en-US" sz="2800" dirty="0" smtClean="0">
                <a:cs typeface="+mj-cs"/>
              </a:rPr>
              <a:t>magma)  </a:t>
            </a:r>
            <a:r>
              <a:rPr lang="th-TH" sz="2800" dirty="0" smtClean="0">
                <a:cs typeface="+mj-cs"/>
              </a:rPr>
              <a:t>ที่ขับออกมาตามรอยแตกแยกของเปลือกโลกคือ  ออกมาภายนอกโลกได้  ทำให้เกิดมูลภูเขาไฟ  (</a:t>
            </a:r>
            <a:r>
              <a:rPr lang="en-US" sz="2800" dirty="0" smtClean="0">
                <a:cs typeface="+mj-cs"/>
              </a:rPr>
              <a:t>cinders)  </a:t>
            </a:r>
            <a:r>
              <a:rPr lang="th-TH" sz="2800" dirty="0" smtClean="0">
                <a:cs typeface="+mj-cs"/>
              </a:rPr>
              <a:t>เถ้าถ่าน  ฝุ่นละออง  และโคลนเหลวไหลปลิวตกรอบๆ ปล่องภูเขา  เช่น  ภูเขาฟูจิ (</a:t>
            </a:r>
            <a:r>
              <a:rPr lang="en-US" sz="2800" dirty="0" smtClean="0">
                <a:cs typeface="+mj-cs"/>
              </a:rPr>
              <a:t>Fuji) </a:t>
            </a:r>
            <a:r>
              <a:rPr lang="th-TH" sz="2800" dirty="0" smtClean="0">
                <a:cs typeface="+mj-cs"/>
              </a:rPr>
              <a:t>ในประเทศญี่ปุ่น  ภูเขามาโยน (</a:t>
            </a:r>
            <a:r>
              <a:rPr lang="en-US" sz="2800" dirty="0" err="1" smtClean="0">
                <a:cs typeface="+mj-cs"/>
              </a:rPr>
              <a:t>Mayon</a:t>
            </a:r>
            <a:r>
              <a:rPr lang="en-US" sz="2800" dirty="0" smtClean="0">
                <a:cs typeface="+mj-cs"/>
              </a:rPr>
              <a:t>) </a:t>
            </a:r>
            <a:r>
              <a:rPr lang="th-TH" sz="2800" dirty="0" smtClean="0">
                <a:cs typeface="+mj-cs"/>
              </a:rPr>
              <a:t>ในประเทศฟิลิปปินส์   ภูเขาเมราปิในเกาะสุมาตรา</a:t>
            </a:r>
          </a:p>
        </p:txBody>
      </p:sp>
      <p:pic>
        <p:nvPicPr>
          <p:cNvPr id="69634" name="Picture 2" descr="http://images.huffingtonpost.com/2014-06-12-httpi.telegraph.co.ukmultimediaarchive02551fuji_2551323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4000504"/>
            <a:ext cx="4119550" cy="2571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9636" name="Picture 4" descr="http://pcdn.500px.net/10418527/4e36679ccc5630d8e199ba4036ae50ac96332d7d/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3929066"/>
            <a:ext cx="3786154" cy="2515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4291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ภูเขา ( </a:t>
            </a:r>
            <a:r>
              <a:rPr lang="en-US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Mountains )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357298"/>
            <a:ext cx="8572560" cy="52149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2800" b="1" dirty="0" smtClean="0">
                <a:cs typeface="+mj-cs"/>
              </a:rPr>
              <a:t>4.4  ภูเขาไฟ  </a:t>
            </a:r>
            <a:r>
              <a:rPr lang="th-TH" sz="2800" dirty="0" smtClean="0">
                <a:cs typeface="+mj-cs"/>
              </a:rPr>
              <a:t>(</a:t>
            </a:r>
            <a:r>
              <a:rPr lang="en-US" sz="2800" dirty="0" smtClean="0">
                <a:cs typeface="+mj-cs"/>
              </a:rPr>
              <a:t>Volcanic Mountains) </a:t>
            </a:r>
          </a:p>
          <a:p>
            <a:pPr marL="0" indent="0"/>
            <a:r>
              <a:rPr lang="en-US" sz="2800" dirty="0" smtClean="0">
                <a:cs typeface="+mj-cs"/>
              </a:rPr>
              <a:t>  </a:t>
            </a:r>
            <a:r>
              <a:rPr lang="th-TH" sz="2800" dirty="0" smtClean="0">
                <a:cs typeface="+mj-cs"/>
              </a:rPr>
              <a:t>เกิดจากการดันตัวของหินละลาย  (</a:t>
            </a:r>
            <a:r>
              <a:rPr lang="en-US" sz="2800" dirty="0" smtClean="0">
                <a:cs typeface="+mj-cs"/>
              </a:rPr>
              <a:t>lava) </a:t>
            </a:r>
            <a:r>
              <a:rPr lang="th-TH" sz="2800" dirty="0" smtClean="0">
                <a:cs typeface="+mj-cs"/>
              </a:rPr>
              <a:t>และหินหนืด  (</a:t>
            </a:r>
            <a:r>
              <a:rPr lang="en-US" sz="2800" dirty="0" smtClean="0">
                <a:cs typeface="+mj-cs"/>
              </a:rPr>
              <a:t>magma)  </a:t>
            </a:r>
            <a:r>
              <a:rPr lang="th-TH" sz="2800" dirty="0" smtClean="0">
                <a:cs typeface="+mj-cs"/>
              </a:rPr>
              <a:t>ที่ขับออกมาตามรอยแตกแยกของเปลือกโลกคือ  ออกมาภายนอกโลกได้  ทำให้เกิดมูลภูเขาไฟ  (</a:t>
            </a:r>
            <a:r>
              <a:rPr lang="en-US" sz="2800" dirty="0" smtClean="0">
                <a:cs typeface="+mj-cs"/>
              </a:rPr>
              <a:t>cinders)  </a:t>
            </a:r>
            <a:r>
              <a:rPr lang="th-TH" sz="2800" dirty="0" smtClean="0">
                <a:cs typeface="+mj-cs"/>
              </a:rPr>
              <a:t>เถ้าถ่าน  ฝุ่นละออง  และโคลนเหลวไหลปลิวตกรอบๆ ปล่องภูเขา  เช่น  ภูเขาฟูจิ (</a:t>
            </a:r>
            <a:r>
              <a:rPr lang="en-US" sz="2800" dirty="0" smtClean="0">
                <a:cs typeface="+mj-cs"/>
              </a:rPr>
              <a:t>Fuji) </a:t>
            </a:r>
            <a:r>
              <a:rPr lang="th-TH" sz="2800" dirty="0" smtClean="0">
                <a:cs typeface="+mj-cs"/>
              </a:rPr>
              <a:t>ในประเทศญี่ปุ่น  ภูเขามาโยน (</a:t>
            </a:r>
            <a:r>
              <a:rPr lang="en-US" sz="2800" dirty="0" err="1" smtClean="0">
                <a:cs typeface="+mj-cs"/>
              </a:rPr>
              <a:t>Mayon</a:t>
            </a:r>
            <a:r>
              <a:rPr lang="en-US" sz="2800" dirty="0" smtClean="0">
                <a:cs typeface="+mj-cs"/>
              </a:rPr>
              <a:t>) </a:t>
            </a:r>
            <a:r>
              <a:rPr lang="th-TH" sz="2800" dirty="0" smtClean="0">
                <a:cs typeface="+mj-cs"/>
              </a:rPr>
              <a:t>ในประเทศฟิลิปปินส์   ภูเขาเมราปิในเกาะสุมาตรา</a:t>
            </a:r>
          </a:p>
        </p:txBody>
      </p:sp>
      <p:pic>
        <p:nvPicPr>
          <p:cNvPr id="69634" name="Picture 2" descr="http://images.huffingtonpost.com/2014-06-12-httpi.telegraph.co.ukmultimediaarchive02551fuji_2551323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4000504"/>
            <a:ext cx="4119550" cy="2571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9636" name="Picture 4" descr="http://pcdn.500px.net/10418527/4e36679ccc5630d8e199ba4036ae50ac96332d7d/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3929066"/>
            <a:ext cx="3786154" cy="2515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4291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ชายฝั่งทะเล (</a:t>
            </a:r>
            <a:r>
              <a:rPr lang="en-US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coastline)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357298"/>
            <a:ext cx="8572560" cy="52149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2800" b="1" dirty="0" smtClean="0">
                <a:cs typeface="+mj-cs"/>
              </a:rPr>
              <a:t>1.	</a:t>
            </a:r>
            <a:r>
              <a:rPr lang="th-TH" sz="2800" b="1" u="sng" dirty="0" smtClean="0">
                <a:solidFill>
                  <a:srgbClr val="FF0000"/>
                </a:solidFill>
                <a:cs typeface="+mj-cs"/>
              </a:rPr>
              <a:t>ชายฝั่งจมตัว </a:t>
            </a:r>
            <a:r>
              <a:rPr lang="th-TH" sz="2800" b="1" dirty="0" smtClean="0">
                <a:cs typeface="+mj-cs"/>
              </a:rPr>
              <a:t>เกิดจากการยุบตัวของเปลือกโลกตามบริเวณชายฝั่งทะเล ทำให้ขอบทวีปลดระดับต่ำลง บริเวณที่อยู่เหนือระดับน้ำกลับจมลงไปใต้น้ำ และน้ำทะเลรุกล้ำเข้ามาบริเวณพื้นดิน  ลักษณะชายฝั่งทะเลยุบตัวที่เห็นได้ชัดเจน</a:t>
            </a:r>
            <a:r>
              <a:rPr lang="th-TH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ชายฝั่งบริเวณจังหวัดระนอง พังงา ภูเก็ต กระบี่ ตรัง และสตูล </a:t>
            </a:r>
            <a:r>
              <a:rPr lang="th-TH" sz="2800" b="1" dirty="0" smtClean="0">
                <a:cs typeface="+mj-cs"/>
              </a:rPr>
              <a:t>นอกจากนี้ แม่น้ำที่ไหลลงสู่ทะเลส่วนมากจะมีปากแม่น้ำกว้างเป็นพิเศษ ซึ่งเรียกปากน้ำชนิดนี้ว่า ชะวากทะเล ตัวอย่างเช่น บริเวณปากแม่น้ำกระบุรี จังหวัดระนอง เป็นต้น</a:t>
            </a:r>
          </a:p>
          <a:p>
            <a:pPr marL="0" indent="0">
              <a:buNone/>
            </a:pPr>
            <a:r>
              <a:rPr lang="th-TH" sz="2800" b="1" dirty="0" smtClean="0">
                <a:cs typeface="+mj-cs"/>
              </a:rPr>
              <a:t>	ลักษณะการยุบตัวของเปลือกโลกมีลักษณะแตกต่างกัน บางแห่งจะมีร่องและสัน ทำให้ชายฝั่งไม่สม่ำเสมอ เพราะส่วนที่ยุบและไม่ยุบสลับกัน เรียกว่า </a:t>
            </a:r>
            <a:r>
              <a:rPr lang="th-TH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เรีย (</a:t>
            </a:r>
            <a:r>
              <a:rPr lang="en-US" sz="28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ria</a:t>
            </a:r>
            <a:r>
              <a:rPr 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) </a:t>
            </a:r>
            <a:r>
              <a:rPr lang="th-TH" sz="2800" b="1" dirty="0" smtClean="0">
                <a:cs typeface="+mj-cs"/>
              </a:rPr>
              <a:t>เช่น บางแห่งของชายฝั่งทางตอนใต้ของชิลี บางแห่งส่วนที่ยุบเกิดจากการกัดเซาะของธารน้ำแข็งเกิดเป็นร่องลึก เกิดเป็นชายฝั่งเว้าๆแหว่งๆ เรียกว่า ฟยอร์ด (</a:t>
            </a:r>
            <a:r>
              <a:rPr lang="en-US" sz="2800" b="1" dirty="0" smtClean="0">
                <a:cs typeface="+mj-cs"/>
              </a:rPr>
              <a:t>fjord)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5200" b="1" dirty="0" smtClean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ทฤษฎีทวีปเลื่อน (</a:t>
            </a:r>
            <a:r>
              <a:rPr lang="en-US" sz="5200" b="1" dirty="0" smtClean="0">
                <a:solidFill>
                  <a:srgbClr val="FF0000"/>
                </a:solidFill>
                <a:latin typeface="AngsanaUPC" pitchFamily="18" charset="-34"/>
                <a:cs typeface="AngsanaUPC" pitchFamily="18" charset="-34"/>
              </a:rPr>
              <a:t>Continental Drift Theory)</a:t>
            </a:r>
            <a:endParaRPr lang="th-TH" sz="5200" dirty="0">
              <a:solidFill>
                <a:srgbClr val="FF0000"/>
              </a:solidFill>
            </a:endParaRPr>
          </a:p>
        </p:txBody>
      </p:sp>
      <p:pic>
        <p:nvPicPr>
          <p:cNvPr id="35842" name="Picture 2" descr="http://www.thaigoodview.com/files/u20335/000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700808"/>
            <a:ext cx="8352928" cy="487209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4291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ชายฝั่งทะเล (</a:t>
            </a:r>
            <a:r>
              <a:rPr lang="en-US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coastline)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357298"/>
            <a:ext cx="8572560" cy="52149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2800" b="1" dirty="0" smtClean="0">
                <a:cs typeface="+mj-cs"/>
              </a:rPr>
              <a:t>1.	</a:t>
            </a:r>
            <a:r>
              <a:rPr lang="th-TH" sz="2800" b="1" u="sng" dirty="0" smtClean="0">
                <a:solidFill>
                  <a:srgbClr val="FF0000"/>
                </a:solidFill>
                <a:cs typeface="+mj-cs"/>
              </a:rPr>
              <a:t>ชายฝั่งจม</a:t>
            </a:r>
            <a:r>
              <a:rPr lang="th-TH" sz="2800" b="1" u="sng" dirty="0" smtClean="0">
                <a:solidFill>
                  <a:srgbClr val="FF0000"/>
                </a:solidFill>
                <a:cs typeface="+mj-cs"/>
              </a:rPr>
              <a:t>ตัว</a:t>
            </a:r>
            <a:endParaRPr lang="en-US" sz="2800" b="1" dirty="0" smtClean="0">
              <a:cs typeface="+mj-cs"/>
            </a:endParaRPr>
          </a:p>
        </p:txBody>
      </p:sp>
      <p:pic>
        <p:nvPicPr>
          <p:cNvPr id="102402" name="Picture 2" descr="http://www.myfirstbrain.com/thaidata/image.asp?ID=11793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928802"/>
            <a:ext cx="4643470" cy="4284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4291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ชายฝั่งทะเล (</a:t>
            </a:r>
            <a:r>
              <a:rPr lang="en-US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coastline)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357298"/>
            <a:ext cx="8572560" cy="52149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2800" b="1" dirty="0" smtClean="0">
                <a:cs typeface="+mj-cs"/>
              </a:rPr>
              <a:t>2.	</a:t>
            </a:r>
            <a:r>
              <a:rPr lang="th-TH" sz="2800" b="1" u="sng" dirty="0" smtClean="0">
                <a:solidFill>
                  <a:srgbClr val="FF0000"/>
                </a:solidFill>
                <a:cs typeface="+mj-cs"/>
              </a:rPr>
              <a:t>ชายฝั่งยกตัว </a:t>
            </a:r>
            <a:r>
              <a:rPr lang="th-TH" sz="2800" b="1" dirty="0" smtClean="0">
                <a:cs typeface="+mj-cs"/>
              </a:rPr>
              <a:t>เกิดจากการเปลี่ยนแปลงของเปลือกโลกในบริเวณชายฝั่งทะเล โดยขอบทวีปถูกดันตัวให้สูงขึ้น ทำให้พื้นที่เดิมที่อยู่ใต้ทะเลถูกยกตัวขึ้นมาอยู่เหนือระดับน้ำทะเล ตัวอย่างเห็นได้ใน</a:t>
            </a:r>
            <a:r>
              <a:rPr lang="th-TH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ภาคใต้ ฝั่งตะวันออกด้านอ่าวไทย</a:t>
            </a:r>
            <a:endParaRPr lang="en-US" sz="28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4291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ทะเลสาบ (</a:t>
            </a:r>
            <a:r>
              <a:rPr lang="en-US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Lake)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357298"/>
            <a:ext cx="8572560" cy="52149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2800" b="1" dirty="0" smtClean="0">
                <a:cs typeface="+mj-cs"/>
              </a:rPr>
              <a:t>1.	</a:t>
            </a:r>
            <a:r>
              <a:rPr lang="th-TH" sz="2800" b="1" u="sng" dirty="0" smtClean="0">
                <a:solidFill>
                  <a:srgbClr val="FF0000"/>
                </a:solidFill>
                <a:cs typeface="+mj-cs"/>
              </a:rPr>
              <a:t>บึงโค้ง (</a:t>
            </a:r>
            <a:r>
              <a:rPr lang="en-US" sz="2800" b="1" u="sng" dirty="0" err="1" smtClean="0">
                <a:solidFill>
                  <a:srgbClr val="FF0000"/>
                </a:solidFill>
                <a:cs typeface="+mj-cs"/>
              </a:rPr>
              <a:t>oxbox</a:t>
            </a:r>
            <a:r>
              <a:rPr lang="en-US" sz="2800" b="1" u="sng" dirty="0" smtClean="0">
                <a:solidFill>
                  <a:srgbClr val="FF0000"/>
                </a:solidFill>
                <a:cs typeface="+mj-cs"/>
              </a:rPr>
              <a:t> lake) </a:t>
            </a:r>
            <a:r>
              <a:rPr lang="th-TH" sz="2800" b="1" dirty="0" smtClean="0">
                <a:cs typeface="+mj-cs"/>
              </a:rPr>
              <a:t>เป็นทะเลสาบที่แม่น้ำเปลี่ยนทิศทางเดินในบริเวณที่แม่น้ำไหลคดโค้งมากๆ เพราะโครงสร้างหินเปลือกโลก บางครั้งแม่น้ำมีกำลังไหลเพิ่มขึ้น ทำให้แม่น้ำลัดทางเดินเป็นรอยโค้ง ทำให้เกิดเป็นทะเลสาบขึ้น เรียกว่า บึงโค้ง ทะเลสาบที่เรียกว่าบึงโค้งนี้อาจจะไม่มีรูปโค้งให้เห็น ขึ้นอยู่กับลักษณะของพื้นที่</a:t>
            </a:r>
            <a:endParaRPr lang="en-US" sz="28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pic>
        <p:nvPicPr>
          <p:cNvPr id="70658" name="Picture 2" descr="http://upload.wikimedia.org/wikipedia/commons/1/1f/Nowitna_riv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3357562"/>
            <a:ext cx="3976689" cy="27995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0660" name="Picture 4" descr="http://www.gly.uga.edu/railsback/1121RiverOxBow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3018912"/>
            <a:ext cx="2611059" cy="3696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4291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ทะเลสาบ (</a:t>
            </a:r>
            <a:r>
              <a:rPr lang="en-US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Lake)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357298"/>
            <a:ext cx="8572560" cy="52149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2800" dirty="0" smtClean="0">
                <a:cs typeface="+mj-cs"/>
              </a:rPr>
              <a:t>2</a:t>
            </a:r>
            <a:r>
              <a:rPr lang="th-TH" sz="2800" b="1" dirty="0" smtClean="0">
                <a:cs typeface="+mj-cs"/>
              </a:rPr>
              <a:t>.	</a:t>
            </a:r>
            <a:r>
              <a:rPr lang="th-TH" sz="2800" b="1" dirty="0" smtClean="0">
                <a:solidFill>
                  <a:srgbClr val="FF0000"/>
                </a:solidFill>
                <a:cs typeface="+mj-cs"/>
              </a:rPr>
              <a:t>ทะเลสาบลากูน (</a:t>
            </a:r>
            <a:r>
              <a:rPr lang="en-US" sz="2800" b="1" dirty="0" smtClean="0">
                <a:solidFill>
                  <a:srgbClr val="FF0000"/>
                </a:solidFill>
                <a:cs typeface="+mj-cs"/>
              </a:rPr>
              <a:t>lagoon) </a:t>
            </a:r>
            <a:r>
              <a:rPr lang="th-TH" sz="2800" dirty="0" smtClean="0">
                <a:cs typeface="+mj-cs"/>
              </a:rPr>
              <a:t>เป็นทะเลสาบที่เกิดจากสันทรายในทะเลที่ขนานกับชายฝั่ง การงอกของสันทรายดำเนินไปนานๆเข้าจนสันทรายสะสมขึ้นโผล่เป็นดินงอกเชื่อมติดชายฝั่ง และปิดกั้นส่วนของทะเลที่อยู่ระหว่างฝั่งทะเลกับสันทรายไว้ บางแห่งอาจทิ้งช่องแคบๆที่ติดต่อกับทะเลได้ เช่น </a:t>
            </a:r>
            <a:r>
              <a:rPr lang="th-TH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ทะเลสาบสงขลา </a:t>
            </a:r>
            <a:r>
              <a:rPr lang="th-TH" sz="2800" dirty="0" smtClean="0">
                <a:cs typeface="+mj-cs"/>
              </a:rPr>
              <a:t>บางแห่งเกิดจากแม่น้ำพัดพาตะกอนสะสมเพิ่มพูน จนปิดล้อมทะเลไว้ได้เกิดเป็นทะเลสาบขึ้น และในกรณีที่ปากน้ำขยายออกไป น้ำจากแม่น้ำไหลลงทะเลสาบมากขึ้น จนในที่สุดน้ำในทะเลสาบกลายเป็นน้ำจืด เช่น </a:t>
            </a:r>
            <a:r>
              <a:rPr lang="th-TH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ทะเลสาบเขมร </a:t>
            </a:r>
            <a:r>
              <a:rPr lang="th-TH" sz="2800" dirty="0" smtClean="0">
                <a:cs typeface="+mj-cs"/>
              </a:rPr>
              <a:t>ซึ่งเกิดจากแม่น้ำโขงพัดพาตะกอนมาปิดล้อมทะเลเดิมไว้</a:t>
            </a:r>
            <a:endParaRPr lang="en-US" sz="280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pic>
        <p:nvPicPr>
          <p:cNvPr id="76802" name="Picture 2" descr="http://www.sklonline.com/st1-25_resiz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4572008"/>
            <a:ext cx="1428760" cy="2082418"/>
          </a:xfrm>
          <a:prstGeom prst="rect">
            <a:avLst/>
          </a:prstGeom>
          <a:noFill/>
        </p:spPr>
      </p:pic>
      <p:pic>
        <p:nvPicPr>
          <p:cNvPr id="76804" name="Picture 4" descr="http://1.bp.blogspot.com/-RXCNvmP8VEg/USNYAtM03DI/AAAAAAAALHM/ugCqrA4am9A/s1600/Tonle-Sap-Ma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4357694"/>
            <a:ext cx="3132914" cy="221457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4291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ทะเลสาบ (</a:t>
            </a:r>
            <a:r>
              <a:rPr lang="en-US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Lake)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357298"/>
            <a:ext cx="8572560" cy="52149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2800" u="sng" dirty="0" smtClean="0">
                <a:solidFill>
                  <a:srgbClr val="FF0000"/>
                </a:solidFill>
                <a:cs typeface="+mj-cs"/>
              </a:rPr>
              <a:t>3. ทะเลสาบธารน้ำแข็ง </a:t>
            </a:r>
            <a:r>
              <a:rPr lang="th-TH" sz="2800" dirty="0" smtClean="0">
                <a:cs typeface="+mj-cs"/>
              </a:rPr>
              <a:t>(</a:t>
            </a:r>
            <a:r>
              <a:rPr lang="en-US" sz="2800" dirty="0" smtClean="0">
                <a:cs typeface="+mj-cs"/>
              </a:rPr>
              <a:t>Glacial lake) </a:t>
            </a:r>
            <a:r>
              <a:rPr lang="th-TH" sz="2800" dirty="0" smtClean="0">
                <a:cs typeface="+mj-cs"/>
              </a:rPr>
              <a:t>เป็นทะเลสาบที่เกิดขึ้นในบริเวณที่เคยมีธารน้ำแข็งปกคลุมได้ขูดเซาะพื้นโลกให้เป็นแอ่งลึกลงไป เมื่อธารน้ำแข็งละลายทำให้เกิดเป็นแอ่งน้ำจำนวนมาก</a:t>
            </a:r>
          </a:p>
          <a:p>
            <a:pPr marL="0" indent="0">
              <a:buNone/>
            </a:pPr>
            <a:endParaRPr lang="th-TH" sz="2800" dirty="0" smtClean="0">
              <a:cs typeface="+mj-cs"/>
            </a:endParaRPr>
          </a:p>
          <a:p>
            <a:pPr marL="0" indent="0">
              <a:buNone/>
            </a:pPr>
            <a:endParaRPr lang="th-TH" sz="2800" dirty="0" smtClean="0">
              <a:cs typeface="+mj-cs"/>
            </a:endParaRPr>
          </a:p>
          <a:p>
            <a:pPr marL="0" indent="0">
              <a:buNone/>
            </a:pPr>
            <a:r>
              <a:rPr lang="th-TH" sz="2800" u="sng" dirty="0" smtClean="0">
                <a:solidFill>
                  <a:srgbClr val="FF0000"/>
                </a:solidFill>
                <a:cs typeface="+mj-cs"/>
              </a:rPr>
              <a:t>4. ทะเลสาบในทวีป </a:t>
            </a:r>
            <a:r>
              <a:rPr lang="th-TH" sz="2800" dirty="0" smtClean="0">
                <a:cs typeface="+mj-cs"/>
              </a:rPr>
              <a:t>(</a:t>
            </a:r>
            <a:r>
              <a:rPr lang="en-US" sz="2800" dirty="0" smtClean="0">
                <a:cs typeface="+mj-cs"/>
              </a:rPr>
              <a:t>continental lake) </a:t>
            </a:r>
            <a:r>
              <a:rPr lang="th-TH" sz="2800" dirty="0" smtClean="0">
                <a:cs typeface="+mj-cs"/>
              </a:rPr>
              <a:t>เป็นทะเลสาบที่เกิดจากการยุบจมตัวของเปลือกโลก อันเป็นผลมาจากแรงภายในโลก ทำให้เกิดแอ่งลึก กลายเป็นทะเลสาบ เช่น ทะเลสายแคสเปียน ทะเลดำ</a:t>
            </a:r>
            <a:endParaRPr lang="en-US" sz="280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pic>
        <p:nvPicPr>
          <p:cNvPr id="77826" name="Picture 2" descr="http://images.travelpod.com/tw_slides/ta01/207/bc4/glacial-lake-on-day-3-huara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2214554"/>
            <a:ext cx="2024040" cy="1519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7828" name="Picture 4" descr="http://www.djensenphotography.com/images/glacier_lake_heather.jpg"/>
          <p:cNvPicPr>
            <a:picLocks noChangeAspect="1" noChangeArrowheads="1"/>
          </p:cNvPicPr>
          <p:nvPr/>
        </p:nvPicPr>
        <p:blipFill>
          <a:blip r:embed="rId3" cstate="print"/>
          <a:srcRect b="40149"/>
          <a:stretch>
            <a:fillRect/>
          </a:stretch>
        </p:blipFill>
        <p:spPr bwMode="auto">
          <a:xfrm>
            <a:off x="5643570" y="2214554"/>
            <a:ext cx="2976563" cy="1428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7830" name="Picture 6" descr="https://d188578y7fxb.cloudfront.net/5ec5fc595ebcbd49784f6fd0028770d61030cfa76dd43d796b6201d33f700e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4857760"/>
            <a:ext cx="2984520" cy="1678792"/>
          </a:xfrm>
          <a:prstGeom prst="rect">
            <a:avLst/>
          </a:prstGeom>
          <a:noFill/>
        </p:spPr>
      </p:pic>
      <p:pic>
        <p:nvPicPr>
          <p:cNvPr id="77832" name="Picture 8" descr="https://globalforkcatering.files.wordpress.com/2012/06/lake-at-the-continental-divide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702" y="4857760"/>
            <a:ext cx="2286048" cy="171453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7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4291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ภูมิประเทศคาร์ต (</a:t>
            </a:r>
            <a:r>
              <a:rPr lang="en-US" sz="5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Karst</a:t>
            </a:r>
            <a:r>
              <a:rPr lang="en-US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 Topography)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357298"/>
            <a:ext cx="8572560" cy="52149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2800" dirty="0" smtClean="0">
                <a:cs typeface="+mj-cs"/>
              </a:rPr>
              <a:t>เป็นลักษณะภูมิประเทศที่เป็นหินปูน ซึ่งจะมีลักษณะต่างๆที่แปลกๆ เพราะหินปูนละลายน้ำได้ง่าย ในเขตหินปูนที่อยู่บริเวณอากาศชื้น จึงมีรูปแบบแปลกๆ เรียกว่า </a:t>
            </a:r>
            <a:r>
              <a:rPr lang="th-TH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คาร์ต (</a:t>
            </a:r>
            <a:r>
              <a:rPr lang="en-US" sz="2800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Karst</a:t>
            </a:r>
            <a:r>
              <a:rPr lang="en-US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)</a:t>
            </a:r>
            <a:endParaRPr lang="th-TH" sz="280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  <a:p>
            <a:pPr marL="514350" indent="-514350">
              <a:buAutoNum type="arabicPeriod"/>
            </a:pPr>
            <a:r>
              <a:rPr lang="th-TH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ถ้ำหินปูน </a:t>
            </a:r>
            <a:r>
              <a:rPr lang="th-TH" sz="2800" dirty="0" smtClean="0">
                <a:cs typeface="+mj-cs"/>
              </a:rPr>
              <a:t>(</a:t>
            </a:r>
            <a:r>
              <a:rPr lang="en-US" sz="2800" dirty="0" smtClean="0">
                <a:cs typeface="+mj-cs"/>
              </a:rPr>
              <a:t>cave) </a:t>
            </a:r>
            <a:r>
              <a:rPr lang="th-TH" sz="2800" dirty="0" smtClean="0">
                <a:cs typeface="+mj-cs"/>
              </a:rPr>
              <a:t>ส่วนใหญ่เกิดจากทางเดินน้ำภายในหินปูน ร่องน้ำจะขยายกว้างออกไปเพราะน้ำละลายหินปูนออกไป ภายในถ้ำหินปูนจะมีหินงอกและหินย้อยรวมอยู่ด้วย</a:t>
            </a:r>
          </a:p>
          <a:p>
            <a:pPr marL="0" indent="0">
              <a:buNone/>
            </a:pPr>
            <a:endParaRPr lang="en-US" sz="2800" dirty="0" smtClean="0">
              <a:cs typeface="+mj-cs"/>
            </a:endParaRPr>
          </a:p>
        </p:txBody>
      </p:sp>
      <p:pic>
        <p:nvPicPr>
          <p:cNvPr id="80898" name="Picture 2" descr="http://upload.wikimedia.org/wikipedia/commons/4/4d/Jenolan_Caves_Imperial_Cave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58" y="3262312"/>
            <a:ext cx="4714940" cy="31432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4291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ภูมิประเทศคาร์ต (</a:t>
            </a:r>
            <a:r>
              <a:rPr lang="en-US" sz="5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Karst</a:t>
            </a:r>
            <a:r>
              <a:rPr lang="en-US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 Topography)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357298"/>
            <a:ext cx="8572560" cy="52149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2800" u="sng" dirty="0" smtClean="0">
                <a:solidFill>
                  <a:srgbClr val="FF0000"/>
                </a:solidFill>
                <a:cs typeface="+mj-cs"/>
              </a:rPr>
              <a:t>2. หลุมยุบ (</a:t>
            </a:r>
            <a:r>
              <a:rPr lang="en-US" sz="2800" u="sng" dirty="0" smtClean="0">
                <a:solidFill>
                  <a:srgbClr val="FF0000"/>
                </a:solidFill>
                <a:cs typeface="+mj-cs"/>
              </a:rPr>
              <a:t>sink hole) </a:t>
            </a:r>
            <a:r>
              <a:rPr lang="th-TH" sz="2800" dirty="0" smtClean="0">
                <a:cs typeface="+mj-cs"/>
              </a:rPr>
              <a:t>เกิดจากโพรงหินปูนที่อยู่ใต้พื้นดินยุบลงเป็นแอ่งเพราะรับน้ำหนักดินที่อยู่ด้านบนไม่ได้ เมื่อฝนตกน้ำจะไหลซึมผ่านเพดานโพลงลงไปในโพรงข้างล่าง เรียกว่า หลุมยุบ น้ำจะขังอยู่ในแอ่ง กลายเป็นหนองน้ำ </a:t>
            </a:r>
          </a:p>
          <a:p>
            <a:pPr marL="0" indent="0">
              <a:buNone/>
            </a:pPr>
            <a:endParaRPr lang="en-US" sz="2800" dirty="0" smtClean="0">
              <a:cs typeface="+mj-cs"/>
            </a:endParaRPr>
          </a:p>
        </p:txBody>
      </p:sp>
      <p:pic>
        <p:nvPicPr>
          <p:cNvPr id="78850" name="Picture 2" descr="http://upload.wikimedia.org/wikipedia/commons/4/47/Sink_ho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714620"/>
            <a:ext cx="4786346" cy="3589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8852" name="Picture 4" descr="http://cmaps.cmappers.net/rid=1KK1GH85N-4Y94T7-VX0/doli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3286124"/>
            <a:ext cx="3048020" cy="2286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4291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ภูมิประเทศคาร์ต (</a:t>
            </a:r>
            <a:r>
              <a:rPr lang="en-US" sz="5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Karst</a:t>
            </a:r>
            <a:r>
              <a:rPr lang="en-US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 Topography)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357298"/>
            <a:ext cx="8572560" cy="52149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2800" u="sng" dirty="0" smtClean="0">
                <a:solidFill>
                  <a:srgbClr val="FF0000"/>
                </a:solidFill>
                <a:cs typeface="+mj-cs"/>
              </a:rPr>
              <a:t>3. แอ่งหินปูน (</a:t>
            </a:r>
            <a:r>
              <a:rPr lang="en-US" sz="2800" u="sng" dirty="0" err="1" smtClean="0">
                <a:solidFill>
                  <a:srgbClr val="FF0000"/>
                </a:solidFill>
                <a:cs typeface="+mj-cs"/>
              </a:rPr>
              <a:t>doline</a:t>
            </a:r>
            <a:r>
              <a:rPr lang="en-US" sz="2800" u="sng" dirty="0" smtClean="0">
                <a:solidFill>
                  <a:srgbClr val="FF0000"/>
                </a:solidFill>
                <a:cs typeface="+mj-cs"/>
              </a:rPr>
              <a:t>) </a:t>
            </a:r>
            <a:r>
              <a:rPr lang="th-TH" sz="2800" dirty="0" smtClean="0">
                <a:cs typeface="+mj-cs"/>
              </a:rPr>
              <a:t>เกิดจากโพรงเล็กๆในหินปูนพังลงเป็นหลุมลึกจนถึงพื้นโพรงในที่สุดจะเปิดโพรงหินปูนให้เป็นร่องลึกต่อกัน และอาจมีน้ำไหลจากร่องดังกล่าว เรียกว่า โพลาจ (</a:t>
            </a:r>
            <a:r>
              <a:rPr lang="en-US" sz="2800" dirty="0" err="1" smtClean="0">
                <a:cs typeface="+mj-cs"/>
              </a:rPr>
              <a:t>Polji</a:t>
            </a:r>
            <a:r>
              <a:rPr lang="en-US" sz="2800" dirty="0" smtClean="0">
                <a:cs typeface="+mj-cs"/>
              </a:rPr>
              <a:t>)</a:t>
            </a:r>
          </a:p>
          <a:p>
            <a:pPr marL="0" indent="0">
              <a:buNone/>
            </a:pPr>
            <a:endParaRPr lang="en-US" sz="2800" dirty="0" smtClean="0">
              <a:cs typeface="+mj-cs"/>
            </a:endParaRPr>
          </a:p>
        </p:txBody>
      </p:sp>
      <p:pic>
        <p:nvPicPr>
          <p:cNvPr id="81922" name="Picture 2" descr="http://2.bp.blogspot.com/-LQbXJDO07wg/TvlNjAw0aRI/AAAAAAAAAKo/gFd9cggjwnM/s400/Huanglon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2500306"/>
            <a:ext cx="5238759" cy="3929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4291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ภูมิประเทศคาร์ต (</a:t>
            </a:r>
            <a:r>
              <a:rPr lang="en-US" sz="5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Karst</a:t>
            </a:r>
            <a:r>
              <a:rPr lang="en-US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 Topography)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357298"/>
            <a:ext cx="8572560" cy="52149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u="sng" dirty="0" smtClean="0">
                <a:solidFill>
                  <a:srgbClr val="FF0000"/>
                </a:solidFill>
                <a:cs typeface="+mj-cs"/>
              </a:rPr>
              <a:t>4. </a:t>
            </a:r>
            <a:r>
              <a:rPr lang="th-TH" sz="2800" u="sng" dirty="0" smtClean="0">
                <a:solidFill>
                  <a:srgbClr val="FF0000"/>
                </a:solidFill>
                <a:cs typeface="+mj-cs"/>
              </a:rPr>
              <a:t>ป่าช้าหินปูน (</a:t>
            </a:r>
            <a:r>
              <a:rPr lang="en-US" sz="2800" u="sng" dirty="0" err="1" smtClean="0">
                <a:solidFill>
                  <a:srgbClr val="FF0000"/>
                </a:solidFill>
                <a:cs typeface="+mj-cs"/>
              </a:rPr>
              <a:t>lapies</a:t>
            </a:r>
            <a:r>
              <a:rPr lang="en-US" sz="2800" u="sng" dirty="0" smtClean="0">
                <a:solidFill>
                  <a:srgbClr val="FF0000"/>
                </a:solidFill>
                <a:cs typeface="+mj-cs"/>
              </a:rPr>
              <a:t>) </a:t>
            </a:r>
            <a:r>
              <a:rPr lang="th-TH" sz="2800" dirty="0" smtClean="0">
                <a:cs typeface="+mj-cs"/>
              </a:rPr>
              <a:t>เกิดจากบริเวณพื้นที่หินปูนมีการสึกกร่อนมากๆ จะทำให้หินปูนก้อนเล็กก้อนน้อยโผล่ระเกะระกะสลับกับพื้นดิน บริเวณดังกล่าวเรียกว่า ป่าช้าหิน 	</a:t>
            </a:r>
          </a:p>
          <a:p>
            <a:pPr marL="0" indent="0">
              <a:buNone/>
            </a:pPr>
            <a:endParaRPr lang="en-US" sz="2800" dirty="0" smtClean="0">
              <a:cs typeface="+mj-cs"/>
            </a:endParaRPr>
          </a:p>
        </p:txBody>
      </p:sp>
      <p:pic>
        <p:nvPicPr>
          <p:cNvPr id="82946" name="Picture 2" descr="http://i1.trekearth.com/photos/17551/lapi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643182"/>
            <a:ext cx="4672034" cy="32805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2948" name="AutoShape 4" descr="data:image/jpeg;base64,/9j/4AAQSkZJRgABAQAAAQABAAD/2wCEAAkGBxMSEhUUExQWFhUXGB8bGBgYGB0gHRkgHCAfHB4eHx8bICkgIBslHxwcITEiJSkrLy4uGh8zODMtNygtLisBCgoKDg0OGxAQGiwcHCQsLCwsLCwsLCwsLCwsLCwsLCwsLCwsLCwsLCwsLCwsLCwsLCwsLCwsLCwsLCwsLCwsLP/AABEIAKgBLAMBIgACEQEDEQH/xAAbAAACAwEBAQAAAAAAAAAAAAAEBQIDBgABB//EADwQAAECBAUCAwcCBgICAgMAAAECEQADITEEBRJBUWFxIoGRBhMyobHB8ELRFBUjUuHxYnIHkjOyFoKi/8QAGQEBAQEBAQEAAAAAAAAAAAAAAAECAwQF/8QAIxEBAQACAwACAgIDAAAAAAAAAAECEQMhMRJBIlEEExRhcf/aAAwDAQACEQMRAD8AOwmRrHiWJdbgaTbp8mH+YtwmFkvMEyX8NQClIfuwPo8Pk4Un43QSKMXPdgfxoV5plSJ6NPvJiVBQZbAdPhNSOjjpCSRhVmKVBMr3OhCAapFHexfqft2i84FawSVJUkkEobja7H5QskZDiJYSAtKwkukOUuSGqDQEbVNzGky+QlAGoJC7kO4BNwH26RQmUjQ4DVJoClgeSw8vKAcUrSf1Bzp+JnB4Fq1+IbQ5zOVJUfCDLWVMNIYPxpZn9IjOyyYEp1K8SfhUEmxehCVOPtEVnsxlaJWtA8QDpZiSaUbTc0sKxLwolaApKls6jpO12UGq/wBYaZpksykxU0koDhIQwfZ9RUSRxa28ZrHY8JT4ffLclylyEPR1Jpqbp+0A5xM4SQEibL03pMBUkitQ/Iu5gBecKBJQrUHBLPVuR8JHQMW3i/BzxNSjS9AwBlsa0fntHLwWjUsK92U+LxFOkAWcDkduYIGyPHrnTlYhYASNSEoqSl6KZ+wr3jT4daSSpJBBptTpX8tGJwGJ1hgBUkkKZiVeImt6nbYCHWAxTJ0+JkgsABcE8VtyW6RVN5OYyMFKKColSlFbf9ibVNBYbUpCXEe1cxBKpSHTYpLPbZQPyIMIcJmCcRSYZp0O6kJHic6kkp2SAWdnJcuIbiTqCUytKhdTli3/ACenn5U3gt//ACIT5RlhSXSmju+okUe2kBVQ37Rhl44nGgKDhAUmnUOD9PSPpOXezshQ1ziEnYS9mqCSRfygNX/j2QZhnCcsgqdQUE1BoGIZq/ggoHB4MLQChbsf1GtrNt2v1hNneZlEwAjUtgkUZBuxvYOaNWNbjsKiVWXqLlikCoJD0+frCNfstNxMxE5AAlpNQq5IIct+9KdYWodez+LMlKEOBqTXpxRqPzDSdmQQfGEks7l7BQuWYX5jO4nEaFhCh4h4Qx60sYIMibMOvROBSCzoW1CAXYVoPls8cZzS5a1U+Q7JsyK5iy5qtQpYBPhHlT8eHX8Pd9ZCrpc/Z2jLZbOVMWosolYYkAkp0tezAsQ5PIh7l01YR4wun6jUNy42Mdccpl3F2r9qNIlKCaJ1IavJHy6RRKxr6A5DpFB6ftWM/wC2eaFpctwDMXqDUcIFHr1fyHMU4bEkTSsqZIDFyzVqCKloqtJ7O5iUoPvUChcUqLnim0V5r41alJC38SJnhC0jcO1w7Qvkom+NelStUylKBOlKUl7MQCfOBcxRiRKGhGsjw/EBQ1+vXzjnlne5EtFzDLWgAqWFOCClQ28rG96wwyzMQAUlClqFAFXNAAb/AJSMzhMjxSmV7okv8SSCh7gVZ9hTjeIzZGMlEFcqahyAHSXL78HsTuWjz3+6fbFuTTTfaZKEokgELJ8TkVFSWau3yh3hkhaElJKxqceH4WFip6g9f9YZImKWQpCnbdB7lqUa249BD3JM2UiS2kKBIAZnNbuKs1ejRri5M/lrJcbdm0/BpJICFeL4yGYENsS+km4BN4G1GUwUjUjUXOr4Qz1BKhejUvBicxQHClMSHNSPR9oloE9L6UszFWqzcBNPlxHqbTxEwaSplMkuW6V+F9+npaFxwqpqtWhTcKSSG6UeCsQha3SmYliRqGkkhKaFmd3IAYgbwumIShb6piSVU0jwkgVBD0cvxe8Zyxl9QZ/CIDJBo9UlZeo2ZiLfKAliTrUHIUi+qhV0dna+30iS8fqOkaCpOkEsbsb3bl6kCKsNiQpSxNSkoS1Vhwkn/nbj1EUSx2ESUalEJBoNXxKa2zgFv7oXIkhh4FEGoOl386w1xKnmhKAPhcFhpbblxU+loUT3Soj/AOtvJo5ciUxxk+StSVzioHUEpUhtYffqz7vFmae/Cf6MzWAKJUwL0F/hPNSIUDCpAoVTNLlWySSGDA1a3Sh7R4jOSSk+7JQoul1JcDYsS5IjsozK8ymJmq94oh0tpU7CwDPeu8WjEEKNTQ1q4I6Abm47wox81Opa1g6QGFHa1QWuLxqPZiZK0qUzrLAq6WFR07QFWFxi1OoBaHKQkqB/TWldJ9NhDyRjqsXfvFGZ40S0g10pN9j0L/8A2dxCb+cErCUMSSw67t5faM26GrUQohlM1WcfesD5lhpCw0xAVquWIPUEpYj1rFeClTEAFRSSaqP2G8HFRFTUPuRSjcRVYnOcmlSCj3Kl+7KSAkrdm253avrCdWE1O5oeT09I2mY4CXiDrCyg2oHT6U+sI8xyidJctqRymo8xcfSPNyY5S7njNJpGH0uBYhjT09K/OC5OXLxGiShHhSqpH6QQdRPfr16x4lbi4dqfjQTlGMmJJ0ncOHbz6m0Z4sr8tb6IPyvBSMLPWZUuaQUgEgA2ZwdIZq6g273oAWvGICxISlLNqSkBmD1o1GLm28CaMTrZKiHLkgAgAmiWLE/FSo+GGJygkImakyykMWKlKsCQC4AO9XsRHsaEKmBR4WAzFV3+/TpFKsGD4VTSmnwg1fYedPnBeGkyZQesyY5IWosGIcFi5Hd/PaFS8WSsgmwcHtVm9fysATiVSZRdYKyaDxFIsTt258okiekJ1S0BSEjxOouC9d2N7dRzGfxigo6U7gDkv9WdgO4hrOwwlSAdWtTH+mTQVL9Cs7nnyMBBMlGKKl+6SFSwPF4nI2DpPoTatoLy/NNZKJYGoMnwjYAnY1byrEZmeBUsFhRmA2oPrCMY8yZuoDS41jjgjs7iINLIlaQQmYEKVXSQan1Lcu28DTMYpACVEIUP1CoU/c1PoY9xyUz0pXLV4ncB2PYjl7feE+MR7wMtakrFwRQF/Vun+ooJx2R4TGe7mzKTEk6CglO+6S6S7O7A2iX8mwy1hlrJBIIUxL7uRQ/7gHByJklQC00VZYLpVwx7c9Yc4OZLIXYlJdibDs0ZuMoLThpQFWPi7h03DWpEl4UKOsMS2yRX627QJisSh9KFKC1D+moGo3IJ/Ulmu9IAyzNjMWJcwB/7xQ0u4s/7dYvg0EkKJdE1Ap8Jlg+Tgg062rFqZho6jqYuzpG2xJB+cJ8XhVComMTwzgtuDv1iaETFN4gSzN8JfkcHvSKCJ5mBQIQCHNQnbsA48oHmz9beBJY0BCVN/wBgag17l+kSlIWCApShwSCw58vlEkSFLcLD0I1IA1APTy3tzASwUkKK/eJQigq9FeQ68fvBGp1OpXhSKaSS/FGqOkDrl+7YsotV1Cv++0RxOay5bFRSgKLdHLM/HftAdi80AKgEsWuAXb056xXLxXvHBAJQKg3I3c3cV3gbErCglcsipo136dejwuTMck2J+IVBPT7Vjjyc0wy1fEMji0kpl+7QQB8TVAYsauTZr3e8QWkBmBS5DrKizHub02Lxn8PIMyZMDqShQagZ7v8ALeNdLxQLgpEtSkvrURRQs44rVuBxHTcUsm5elCHNWqRUNcu4oKbkdYDw8hK0pUA4UHDOYaYzFqQtVCpKlApUkgjS4Bc9A9Oh6QiTjEqqEkdiRXegPMc88MftNAMvzFBAunWn4dJ+4Yf4j3EKIBKEC41M6Q/Vi79ztBYw4Bd+wEVTJIFhf7RzvNWNlmIxK2SBK1u7gmnTY0PJhhg8WJaSlCQkuCBtwQW6H6RxRZ3uzb/jR4mWCxJcGv0aJOaxdmGb5h7xIS5tY9bPzBHsrLMsLmLAKaBNankVsP8AUKZchNxTiJ/xi0tLZKkv8Kg48nHy7+esc95brTYnEIWlK9ZTYApNu4NG9IDnZowB1gv8JT02I+hEIky8SuwSUkuLBqcE+bw+yzBJSkCcoLKqtUgttVgz2jrM5QplZgrUkhaUlYWoULAuGDODQbPDNc3EDQZY1LJFdYSGFRVRr67wxGWyk/AhIa1XP/qqPZGKSElC5RSDbwmncUbe3SNqW47LFzlBSk6FOyrVFx0JFnevlHiJMqSCuWSqYlgXDsTwN2a/1EMhhQnUNWkEEAH4TvQ7V2hb/LJpBJ8WkE0WkOOr0I3e8Z+M3v7BM2ZrCST7sKTpUXIYF+SXFaikCGZolqQ2lZSRYaVgAl61FNxudjA4VNlaBMTRwzsRRyASKbvDX2jxaFSKJAOxGwdt42FcjFnSVK+JKWHG7fKCsBhDPCpqiUgp0JUKWuSO9Nt4WZdKMwhAID3LQ6mZ4jDASlS6BPhZTKNa7X5ApWAUe4VhJgVNQVpJZKk2fZv+W4Bb5QTiZfvgChYqVJBJpVyAeoLDszUAiuZi9aCQhWhYfxJIoDbihZjQ0DWhBjZC5YoFBKlOD+deYAvFapctSSliCHHDfe1YdYSVImYZMua/jq7VQaEdqH/+jzAGDxCJiWmAq0gDV+ol2Fdw3SLl68MQS8yStmV9j1rbdttgUe+mYXwzACo8KoQwcg7/AIIfIxSMQ3iDtQ0BS1GPLU9YhjsCiehkEFIA018SON+bgvGdyv3klbLQtLljqSQD5mAcSVLOuS9TUA/3IIPh6kAiFeUZoy9YrdweP3eJ4nE6Z+p+dNnAf6QdN0zcLr0pC0Ot9IGoqJKhT1PUQDRSUrYyyDUKS43Fx0PTrGWnJXJxZrQjUCdiXpSjA7708jvZnHJ1swKVbGwPLetmvBvt1InIlJmSpb6VaVmp0pUL8sGFepMA0whE0BYApQ7N05pfzghlFVnFG2I6P94zGV5iZKHCtQVQ8k8q2dx0AHaNXhMNNUkLKg52TZu9zXkCIDpalE3BcWMC4pUtSvd+JKwHALO3INQ3Yx0yaAsOQ5tShPBi2f4/EAlS025HI+UUJ5uLVIXZSipmOrwgdnf5QUrHSVqDyXKi2opSRXvXo0VYkS1v7wLQxcW+4FLUfiA57oQyPHUEaQX+lL/WAf4kolgFQ0hRZmLO2zVHqIS4/J1LmKm4dSTqDlBoX6E0r5V7wD/MJkqsySdNqvX5GCJeNM51ylLSlNwQxr3uNoxnhM5qpYWzE4qWwXJUQdkjUR/6uGi8YtaCrUgihqpxpewr29IbykGcCFWanJ8uRSr+QijE4ooSqWogosb2PNL9o4z+NJdypoonZjpQU31PTatx594pwecKSn4UglywQP3HEUf/AI6rW8mZqSCzE1cVs1aVBexhonLEIACloKiHLpSa8AtaGs/CbLak6naltzFomEkgP1raJzZKkEAkee3SJ4HArnL0hQSkVUp3YW9dh3jlq2/7Z0GVcBLFzv8A5hlJy50knVQB/DYmhcmwfpD7DZWiSp0LADVCgFGt67FuPSLZGCEyqgCkuSTcnhw3hDEMRHbHgk9akZ5eUV8LqLtQ/Ym3X6R5isCmX/8AIUuS+kOfMkfSNRl+AaapaSTclJUGrQnxVNgfLpGd9sMFNQQqUPeJPxJ1eIdQ90v8zE5OOYzeM7L1OizE5oVzdIBILJ3KablomMyUlRJUhLUDh6E7BTF72BhNLzXSkhThSSxSVDeosb7fhhj7F5oFzED3YoCDQEJAYM5rx3jzYY55ZTbEttOJOc/CpSSoAUJ/0x84uxGfJJCCEuphU/SNLMxAA86D9oqxSZafiSPMR78ZZNXt1hZlE8zlaSwl3JIe1gOrtFeJwsyWoiVMersDWnHIp8vVtPnpSyWAGzfOkLMdhASZsonkj50/aNDxcx0aZroSsEVTQEUfpWrC1Iz2PxBCSg3BINelfpGgEyXiUe7IKZgqCx3uOCT6ikZ3NcIpyVpKXYvZyL9L/WAhkGJJmg7FJD/nP3jTYqSpYBvv6F2bf/cZDLCNXIA+tfsI2+CxktSRrHjBu9D1ihcZpJ4Fz1p+/wBoOydKJhMtSQUkFwd7D1g5eFoooSkBd244HAesApwCpaiRbm0QZbPsMnCYgISTpUywTtVVCd2bzpDbIMwRMV7shwos3cDbcfcRnf8AyQtfvZKxQBJf1B+h+cMPYSSn3iVLPwIKqCj03/8A2enEUaOd7NMSZS2v4TcHvz36VgDB40BZE5ALOKjxcbvbyjS5pijLT7wVZnHI3PVhXyjPe0C0rKJqf1AP9j6fSIC5uU4TEp8CVIUDcM9uC4I9ICxWSTky1IYTEKBSSi4BG4u/Z48yVRM1DbmojVTZrBhXzpzAfPvZ3K5WHCNS5gmgmpYjgOAAR5c2jUTsUQg+8GuWaEoVqSX2UDUUNjE8w0KOoykqp4qeLoQQxekKFhchRmSlkpUPhIY17OD2YQGUGAXKmMogoUtpZclh1e1AzdY2GBzRSKD4R8TWra0W4jMJC/dKmywddHFCDZy1fnHuY5ALyTRnAJvwx+xgDZmDE0FUtQNXKW7U/K1pAyQpIJdyLhyS3n+UEZzA5xMkzFcfqB27g+f48aVE5M1OtLdnt/uKCZWOSoaCHp4tTW6g3/zEyJIBZISOQPKw+0KZstYZgVCtCk6h997iK1klKWOk7g+n4YgYhcxJbShaDUqFCB247GnSKFhKyQoqS9Lgv6jp9YEw2NmIGlbAgnSQb8V6/tHuAxEufODlpiTtR7h25Dn1ign+VzATVK0bNRT9jRx3hRmaioFDKSs0Y8s41DtuI1k1QkgBb1etGpUWhNnAMzSuWsBaC4cPqG6SOr04ioUSpakISpU5KFgbihrdwPrxHTsSuYXKUTDbUEhXzb5GK82xDLDgoFUkHpUEdK0hSFk8Dz/YR5eayeVmneXSf4yYpddAPia7t6j/ADGrk4aXLQyEBIIBuHP/AG3Pn1gfBS0SgZcoCWCSp0jfk9esDy8x0avDqLkAKem2puXc+kdscZGlK1EqYEtGhUtk8UjOSpyRVg780H+I6ZmbJJ1u/Wo5DDr942Dk5imWtirYWJ+0U4nNH/SkgULwoTgpk9X9JILXUVEAeYqewh7leTJlVmHWfkPJRJJ7+kB8+zfJ54So4SUJyFlVWDydVSASWUKqbjrGg/8AHeRzpKdeJPjIZKSxKQOWevc7Rrcf8JSFDpTb7H1gDKV1LsQB13/B6xiYYy7kJIuzZRApx+fKI/xBmS3IdNbXDUcfOI5lIK6gAt5tBGSIUlLWAeNKUmaVgpJLpsQbizQZl09SRsBQC2/1FIOmZIgq1oUR/wAf0ud7OD8r0inE4XQ9L1of3gAsR/8AMQAAVbgU24s/7wxy1aFApX4gSynDgjz2eBThveeJNFAer/SIF5ZBDOPiG/4PlAQxvsmEK1yDT+xR+hP0PrtABSU/ECGNXjYYXFax1p+cwhzecSVy1AhyNKgC/PH3gBkZmqWlnNrNfeKJvtCS6SpIAgefhlS9JNQQ77EcfnMK8tny1YpCCkrSVVNhRzZ3ioPz2YJssKo4IL8U/wARD2Hw51qI+EpNDZI47PSH/tFhpTUlhGoN4Rvzx38oT5Dgv4Vb69RULV+567cbxPtW4kpASlJazdO3pCTN8q1giTUX0Eih6PVrw3SoEUal4p0gLcMFEVPa31+cUZfLwZaxcKqK9oKl5msTGoeQevXmC84w+tLhtSajUGdqaSbhJs4tetisxeXSwErUVDSbguQ9KsW9fnAGZ3maJUtSiahILJvU2qdnF2vAKcYZqEeFtQfxAgpIsCObwVjMJInSjpSFAfEkknUPM33p1iEuXKQh0JCeb+kQeHAuAo6dQsG6bHmtYKy7EqBKedu30PWD0ypa0ApSGO4uNj5/tAQKpK30lSWYMC55cDa1ICzNMrlYlLke7m08XIG1KHveM7JEzCzADvY7KHQ8Rq5hSpgCCFWf6UiqakFBRMGpLUJFtnfmAhKzBEwMRVgW4dx5il4GxMphuQ99xxC4YHTM04dZX/cCUhjWgch4uwuZAkyZo0LBZjS2x+oPURRRmeAE5I0n4TcD1cc7xdlOCqVTFalD4dBIYbk/4gyStOtSVEoJDFQLeZEeYzDzJQDVDu4+o6GAfZemWRUBRLnxVfyPr02hLmyQVJ905VrsB8LGvQDvs/Edg8SFCo7jiAssxL4ucgfAgIdjYqfYdG6w2CMWhalJBQkyzUrIFGFAQ/NIW4qUgKIUUJO4Yf4jRYvAq5BCnZi4UN4XTgmgmJKikMCz0ryOsTUA85UxEwhZYkAAB2G/LfvAGPnKE1N7VcUMCpxmpelLuzubBuKX/wA8ExHH4k3Jc89+naFZMDMcEHevrzCtaylxsSfNvtVrVgefmRSkbqNtRpWlTWghIlapykpWtgtQTpQDXUeRVi+8T5Rp9c9lgU4dPUBXqH+8EZji9IY7+opf7wLg5/u0pSlmA34A/wAQjzTG6iGO14onKWqbM0pN6kjYHctt+4hzhpYQGSNPo9KVMD4LDGTJqPEsueRwO37wZhy7cn89YAky9KXHFf2gb+KNOpi/EkgeV9oBkJcEuwA+uw6n5VgHBcijv0ELMwmEFtxtDaSpk02hRn8xihVXdvX7QFEnGlJ/bjf5w1n4cLDt42oYzX8akLBIppU9+G8qt6xpDsfysAnE1UtQJNzb6fPaCszxA1AsSCGp67QHmrHxXY+kRkzSuWK1Bv8AneAhjsImfhyglSXcBQNQdjCfLMtlSQ0sHU1SW2FfMw1kONQMK8xn6X0ufFUJ6Fz6AEHzgHU+aFS6lyKp7QsKyV1YBqfKCsGAoAsWCfIvf6/LrC7NpolzUpL1Q13qSEjcvWLoabATq1pzBXvA77QmlziQ72p6RNOK0nkcc/aAZrmvT8rAi1JqWDEMRs2/lAWKx4DqbhvzeCJUwe7KqgHnreIBzIMtRKDpdtPTjy+sZjOMwXLmqlu7MzdgfvG2QkLF3b5dI+Te2UlZxs6pL6fCFGjJA7bepMYz890WbfR/Y7H6wxsoO3BB6dPpDyfg0EhRehcEFiHDVa4r2jBf+PSZJQhRD1ZjyLepj6FMxIcB6mz77+ojWN3Ohmp2UYyXMV7uYJktVWWQFJPo3mIIw8yYl/eKD0qC4PNC3zhwnGKD6iCxr0HPaF2aKBCt1pqBzavHSNC/CZfh5jqQNKzdjT/1Jb0aIYzKUzA0wjWBRYDHhjyOl4W5Orw7pVdQ5D7dQzt1hguZqJVqYsxGyqXH/KIFgkzEeCYCGcJUbHo+449OxOCx5QGWApJ2P1HEEYfFFIUlZclil9xb8/xCbFyVJT7wMqWfF4Q6gL7cch4oYZhiZQ0qQkspwzm7edIB9l8NoVNJqV1qPidztY1uevlJGCM1KNkgu+9dxW0MsHLMoln03LuB5PY12jOt0MU4rSNOxqOnMB4wup+nMCZhPDJArpttflo9lYxJFWjSMxhEJAKtS3UP7gwZ3vTpzSAseXJuaW+Qi6cHISOvZnNezR5PlAAAU9fLzp8o8U57emPkWpBLOkbhjs/Y27QzyXCzP4iUVeEBRukgEsosCAxLOQOkN8hywqSJhJSVfAwDtd2O23aKiZycSZYCjIQAtUxYcqUxASg0DOXoHGmpqI74S/bpGg/iBMdmAFOt2t+PFOS4V55WQ6UVDtU1006Nq7iLMPOYf00eNQLA3N2uB87NDDAYH3SAn9QueT05aw6R2qRPGEMAprX6xXJUCSNmEUZmioc9Rx+f5gbBq/q0/wBD8/KRFOcUBoLGvG0JwTT9IBDnlqsG/LwymqdBDVa8K8MyloBNNQFe9evSA0UiY358oA9oG925LVr0i7VQN27tHs+V72WpINSKd9oD5vIzkTsQJMkKUdZEwkFkpS736gDzMfSJMzUhri3aMlKy4SVzFoShBWAVFviVW7bvU8vD7K5tGNj9fz6RRZjpYq9jQ99jCvKphBKFMyqDkHYtxX5Q7xAChXz/AHjPYpapalEbt8uKefmICOIWZMxRK2c+FzYsAzE1qDSFGa4OYVy0ISSJincAkJAqvoL3O6hDb2tyqZOCglQAmLBJIqgJSXIG5KmF9+kNPZuWJaUocqOkMS9GpZ6GvpATw8sS0s4YgFL8nbrUikKMVlS5k6WslIDlS7aiAPDb/kewhvmSTrCz4men9p5ED4vGiWAWKrM16xdIrKUglKLD6mpfzrEZo3hZMxRM12YE/jwbOWQgf9oAXGVKUjnzdvz1hovFMkJ2P2jPIBM6ap6uwr0t9B6wcua4S1niKcYHEjSQ25H7ebNXoIQ+12S61DEAOyWWBcjZXlv5QRhFM92Ct+LQxkYhwxGoh/l/uM5Y7miVh8A8uakB7gMzM/L/AO6xtMPjPeqSlYqmoNq1FIEzdAmnUE+NA8FR4qfCftwehMZ2VmblITqd2BD0SDu+4Ow5jnjvDq9jc5rKWoEoDqFNLs4PB5hdPRMLTWUlaUkGW3iY1ZiHfpE8tzZapkooZT3ZqMPEfT6wxxs7UQvUHdntW3DPs0dRkpGOUZsolRSpyShmKQAH1VarpoesahUlveAhkhmO9Q/FGtFUnDSp5KlAJmJLBbXHB5EMDKVLltMIVzRgfnALPjlmXwCASeQ37HyizIsL7mWEkkhnqXCegLD5wDmhCCLECHGXq8A37n87wDAAL/7D5iPEsxSodyOsCz3QXDgRYMQFB+kAlzeUUqbpRrH8MDpHnDCcUklCqgkN0PMJZ+MCFFN2PWCFmIxAS7Dp1bf7QOtRKSKlq0B2ez9zEWSwN6ddxSx7nbaBZiph+Eh6N50Af0+cfO48NsYxrMoxSlSveFSUrWPFdwE0CXb5DcmKJuYpRRSw4vvEDl884fSDqVdhTyckd4T/AMqmuykDupQASR0TUhtqx9Dbo0/s/N97OMwMJaEMCE/Eoln7AP31XoY1AUAm1ulOrwp9mVSwhSAokoZyBdRFPKjQ9RjfCUBAFL0pT/UaCrNxqAO8KsFNPvCokbdmHPqYb4xPhDnanXiEqTU0ADUeINAqYA4NHpCGbPYE2AJBqOe7esOB40JJ3SK9Yymb5e5UkEALIBIqSBehsbl79meA1eCmOgQbIZIJ1MwDBj4nv+8K8qVq11o7Dyo/n+0NZrBIerQGLz/FTU40S9H9NaNYmbOHJFmB/cQ2yaeSg88C4tW1Q8E5ijWgkAeGo6jcfnWEmEnmWt0gGhB/DCDSrmeEK5r+djAebSRNlFSKrTVnu1x6PSKJOLKkKSbmohYnFgLSymUpem5qxrbdgYDQomBckAkBRA9WZvrC6WlSFsbAE/LeGc/CpWnUx5pufPf5QJhZSUqqxu7qDE/LrSKK52JCgdZa5JgbMMLLUnxFR+HSmzHoN61q8Uz9JUxA1IJ3t0HQ7t9IQYpSZClGWVA1p7wqANyEuSwcWH2hs00CsKEjSbNQ88fnWPVI8LMq/wC1z594pw1UpJLuAwBuKb78RbjVNJX3sLmlfLZ4BXhi0yYxdi1eTX5N8zFk6cn3aSLvdt4GlSE+6M0qZUw6r0cgsB05/wACCUy9KBX4Q/JtAS/iSiVrIuB9aQywUx0JKeIVfxSNCU/EDsNwKM5beGmCU1LdtjAD4ieBehB4qa/X9ozma5aqXPScOlShPVpCXprFSOA48VTseIZ55IUpaUJICigsTahBctWjRrMgkOAHoVU6bP6RmyXoYTL1z5OKWJqVIUlCdDs73uOfy0bpeNRNRrIJZYQWJDKdNm6lvIiJ+2Xs37xInyj/AFEAgsPjSCCAeo8RHLnpGdyTEzEKA0eAnxP13Y+pbjrC2T1NnWICEuQNJq773L9PpBuX4orRVikUJFfX85hJmaU4hCpBKkBW6XBpUpG+kilaXi/KsIcKSJaAiWaEAkjTxw4v15iTKVZdmOJwaFnVpoKittmH5vFcvEpenFfOCMUsBGpJt9/9RjlZisTCSSBtTu0a0NWvEj4VDUnncQpzOecNMQQdaFg/byp+8RxeagSdVNZBAB5/aogDM5yFy0lZHg37t8qfWAN9oc5lS5aTpdZDgbjcF+o2j51meaTlTCfhfY1i3NMYFTC5OkFxu4O7gjn5bQywOHQUAqloSTXx6nIIBB+IUIjnnnZ4z290rIIDOP0k39Ol4cZPlQAGti5fpXnmEeCnkEBY92ApzvQvXnbaNKjMUJYUZj4hu1/OMYfj6smjHEYv3fhjP5jjVF2FSWD82Hz37xDM8e1QfX5duYpyrLFYola1FKGZ03NQ+l7Wv3jcz3dQaf2LlDStRUSCsAEWOkWHNTeHybkdIX4RISQhCWQiiR8z59TeHE4Mygx4joFeaIVoDf3fIuPztC5a0kOadzxGnmYXWktfjj86xmsSDLPwPVmqXq21hS+0FOMqIMoAu/XZ6iFuNl6VEq0kuSCzUJpy5A33gvLBpcqqSblq0HoxfbiL80khVw4UKwqFuQL1JWpTAqIbgBgpvIqUPLpGgV4gBxuYTKWw8O1ABQc/IfUwRKxxYhYUH9OOYDwDQrT594SZ1LElRNkkuCWo+3kS1ekNcRPcagDqFCe34/nAGMne8l1GrT4g16V2q9LQFGCnEmppVqD8/wBRLIZCVrXqAOlZburtwKecIxjyqahKCoFShZKmY9w0aDJcB7ufMCVE6tBYkUuL73ih/JWASGOk22/C8Jc3w+ke8BBDh/pq+bGG+ICkUUagij2t+ecBZniGkkmzH5QGWxC3mAOWUP8AcLEIUJcoztIBALC6aOUkc/KsaHBSQv3ZBYpLEgji9t4An5JKm4ke7bSPCQgMl66l03NqVo+4jOmhOTzXlmYoaUuW/wCo+1zGZzjNP4r+nLUxUoAAHkivWPpifZqUqV7tQVpKdJAOmhDUawaKMD7EYLDHUJaioVBK1FvIFrdIqM7NUmWkJDAJASG4on8849UQEHUqwNQdr77w7zPLMItSQy0tdlOD0qCW848xeT4YywPdkhRZypTnfnpZmi9ptnMnkmZr/wCLeFuHIYkWckUu3V4JlY8BTuSllbGrXA3Jf8vDE5QiXKme7KwW1GoJLVOzuzxnMswU4zRQaGLkiiSWcsbq6V+piK8xWO94tK5brWQUWNACkqGltqOe/MbvJwqWmXqqQPF0Uz084Cw8mWlAlpAAGxF+Se9zBSSWIFuWo1WiCjNM6UzPQO/1P7QhnZvKY6iwNi350gLMJ6tJXqFCwBpV2Y9HhNjcYHSmWFLXym1tgXP05jx8uX9l/WnG3bbYPM5Q/UDUqKnL2PP2izNcy14dSEkeJgHoQCWNeWtGOE9YUlAGpQSCXFQfIgcQz/mSDLIUxZn1JP4HiY8+U1PSZtPisSpSSACENQtf87Ri8ZPV746ElfhtqLk7Cu9adHh1/M5i0MPElvhAHoQa/m+wkhaJhUgaUEVIavQkvQvsY7X+RPJGrmlPxGj3CpnhZWpRZ3ooV6j7Rls/zozpx93qKQaEJuBUEu3doeZnglzHSZzFAcFYJBehqN2736RkJ2DOohgQLlLsXswUHZ39dnjePL8o1Lsfh1yzKSnQoKcqClM6kAsUgk7F7NTU43hlmZloUApan010s1zYCgHSEsvCTAaFwQSg2Hi7bEXaLpOWLLuQ78KL9fDzetYfKNNXPwRnTHYIQPhKr03002dn6QxxGEkkBICyzAkHS3PwafzmITZvhdg+xr2Dt3izLiqQgIK/enVqUVWJPA2HA6RuSG1Er2fkB1FK1hndSiAK8BgfOGODSFVSGGwFh2iqbjipwWY7AeQi/CYgJCdAcHcCwAvw7sG78RdAyrl77QXk4UpwVMkH60gGRNJrXf1hhla/iISkD9SuWGw2rGoyhJVMlrJqz9+0KPbbHz0oQuQlBUpaUKB5UWSbgVLJqd/RiczlvUaQXCX6fuz0ig4tIB5H05iVYIXJVLHiAcBi3JYln2r6NAsrGVKTUeUDZ7mSCpwolxZ6OWp1/PNPgsaoE6R4b2L9j+bRYlPcyxQQD/c1Nqm16dIhLxJUEl1VdxsCG47xjPafELUpGkq8ahLJALsTVq1t27Rr8LL93LCVEkJASly5JFCo0FTQve8IohCfCampepijDp0rUk0q48/8v6wVKWNLhgHLUhdLnKE4BRBQUMGBooXveg6W6xUe/wAoUmehSKyyXP8AxLWA2BMNcYnRMlqSD4lMqjEBjfo4A7kQun5zKlkpUou4sDRvzZ4n/N5a9ASsOQ+j9WkXLGt2/Gho2KxGJdTEmsLc8xulKkh/CglwHY/u32gufmKQlJFQtNCLEF6vxvSMlm2NZCikmrJvU1AJfqASIlWGmX4rVKUWpT5vQxosoniWlCtLuA1bcfKEOTrEuQP71H0Ap+8XypywAk1A0pd6ggD1f7xFb3+POkh6H8pC7GzgUjpt61pGfGaIkS3WsnSPhDFuA4pS0IcvzVeLKl6lJSFsEoAcjzBJNWo1o0grM81EqYQbuPT8+hhtlk5U1XiSQBWot+WirLsPOmKJmSly0pIIHhAURV6urh7VjWYOQgJqpIJ2S1D9zE2aBYPCaB4laiTdgPItc7QnzRLTCA7XH7fnMalUpLNQxnvaJKpfiAdJDHodnpTvGb0bLpBIckXNKvT7bwROzSWGru33qPMwjnoWpQVbZTFvNjc7ecCYpBcAVUoHS93AYj0r6xw/yMd6Y/si7OUywFKIdCxUNuP9v5QkwOUzfeImy0pSAC4WCFbhuCCGL9YMn4kBIQpJSqnhBArt597+cRx2YqVpADKFGV9GH1jhyZ2+T1zuUvYfCZspE6alaKGmrSb7i1qmvaDJrrWlaEpIAJINSQLgDci/lvFBxAMvZKzRSSKEilPTePU41amGhCWqG46deveMXWvE2YoxYQlKwlSg41Eiw5FR61DesV4zLylpoUfEQb3erHfpWPVYwgBExBWkiikuVAhrhrHv9YNwM1M2XqT8NWYeobmMT8ZuL/wtyzGF1JUARXUHo17dmgj+Ty5j6VMjYXIP5zWPFr1KFgvZ6gh/ka224iWli0wKQ9iDT1FvOJMr7OllsATsFpUtLuw0+vf5xCVKSRV37/5i7EgqJKFakmoLUqbA2NiaQ0k+y81SQRNSHFvd6vm/7R3kyynTfdB5ngp6ZiShClS1LJ1JNEamDEF7JDiwd72h5LlhIAYCl+zt9Q/OkCgjo6Pb46Kk4gBdEh3p4f8AkVB/IsKbdYNk+IJ2ZLBo6OjQMmaUy3UpIu70vS+14CGboTL1avCocUqSKdS5byjo6G0CYvGlQAQmqUkHVQgli7t9oWnM1k6QhIukh6F00fpR2qS55aPY6M5XprGbRRjhR0bGyQTZiXSKsW6ObUitWJGiopY16GrEM9RTl3eOjo5bpyTV6VHMCVE6QAFEuD8LnYj8pDyViUlCSCzXJqf8x0dDi5LctVxlrpmKon9b2NK3Y8M28Cifr1DTS1CNL2o7Mewjo6PS2QrX/U1CwIJ+Y9LbbRofZtTSpqzU0SCeEuW+f0jo6CqM1lqSgADU6mCRsCSb9L9IzuczVFaJcsgkuolqeEN9VUjyOiVY0GWTZg91LRLVMmFIU4ACW/uUo+FILG99oeScrTJkD3rmbMrMXSqmNBbwpSABQfCNzHR0QZ/HzZc3QhJCkLIDily16Rs/4ZOGCUSQEBq0DnZyd/OOjoqVNWMUWB2+cSl4dKi+opV3opuht5NHR0BNckpOq52G3++8WmcSATT+5w4IO3WPI6JVZvPsvOsKkTEJlknWlSXI6o28jaFc7DrQdalpW1vCEkAs4cUbe0dHR8zn65NRxzmr0BxikTgKF+or/rrCbOZelEtJWPeIPxWOnYHSG7H8PsdHTjx70xPQi8NNqKmrhjqg/DomBACgnUhTgpNWOx/P89HRzz5LvTPyHz5lArUAsbA3fp5QTIngkOsayDRxUbsLbfWPI6JMOtbbipcmUCRLOhQ/tG8M8BiEuEqKdQAatxYkG4MdHRO5lv8ASb/IFjMsUkKKSpSF1CgKpL7sA1yX7Qwy8zRKQ5rpDvQ+YeOjo9WNtx+X7dt2x//Z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82950" name="Picture 6" descr="http://static.panoramio.com/photos/large/97127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2428868"/>
            <a:ext cx="2975342" cy="39671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2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4291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17 ภูมิประเทศแปลกๆ ที่ไม่คิดว่าจะมีในโลก</a:t>
            </a:r>
            <a:endParaRPr kumimoji="0" lang="th-TH" sz="5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357298"/>
            <a:ext cx="8572560" cy="5214974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en-US" sz="2800" b="1" dirty="0" smtClean="0">
                <a:solidFill>
                  <a:srgbClr val="FF0000"/>
                </a:solidFill>
                <a:cs typeface="+mj-cs"/>
              </a:rPr>
              <a:t>1. </a:t>
            </a:r>
            <a:r>
              <a:rPr lang="th-TH" sz="2800" b="1" dirty="0" smtClean="0">
                <a:solidFill>
                  <a:srgbClr val="FF0000"/>
                </a:solidFill>
                <a:cs typeface="+mj-cs"/>
              </a:rPr>
              <a:t>เดอะเวฟ </a:t>
            </a:r>
            <a:r>
              <a:rPr lang="th-TH" sz="2800" b="1" dirty="0" smtClean="0">
                <a:solidFill>
                  <a:srgbClr val="FF0000"/>
                </a:solidFill>
                <a:cs typeface="+mj-cs"/>
              </a:rPr>
              <a:t>(</a:t>
            </a:r>
            <a:r>
              <a:rPr lang="en-US" sz="2800" b="1" dirty="0" smtClean="0">
                <a:solidFill>
                  <a:srgbClr val="FF0000"/>
                </a:solidFill>
                <a:cs typeface="+mj-cs"/>
              </a:rPr>
              <a:t>The Wave) </a:t>
            </a:r>
            <a:r>
              <a:rPr lang="th-TH" sz="2800" b="1" dirty="0" smtClean="0">
                <a:solidFill>
                  <a:srgbClr val="FF0000"/>
                </a:solidFill>
                <a:cs typeface="+mj-cs"/>
              </a:rPr>
              <a:t>ที่รัฐแอริโซนา สหรัฐอเมริกา</a:t>
            </a:r>
          </a:p>
          <a:p>
            <a:pPr marL="0" indent="0">
              <a:buNone/>
            </a:pPr>
            <a:r>
              <a:rPr lang="th-TH" sz="2800" dirty="0" smtClean="0">
                <a:cs typeface="+mj-cs"/>
              </a:rPr>
              <a:t>"</a:t>
            </a:r>
            <a:r>
              <a:rPr lang="th-TH" sz="2800" dirty="0" smtClean="0">
                <a:cs typeface="+mj-cs"/>
              </a:rPr>
              <a:t>เดอะเวฟ" คือ ภูเขาหินทรายที่ฟอร์มตัวในลักษณะคล้ายคลื่นลาดชัน เกิดขึ้นเมื่อประมาณ 190 ล้านปีก่อนหรือในยุคจูราสสิก เนื่องจากพื้นที่แถบนี้มีความเปราะบางมาก ทางการจึงจำกัดให้เข้าชมได้เพียงวันละไม่เกิน 20 คน และต้องเดินเท้าเข้าไปเกือบ 5 ก.ม. จึงจะถึงดินแดนมหัศจรรย์แห่งนี้</a:t>
            </a:r>
            <a:endParaRPr lang="en-US" sz="2800" dirty="0" smtClean="0">
              <a:cs typeface="+mj-cs"/>
            </a:endParaRPr>
          </a:p>
        </p:txBody>
      </p:sp>
      <p:sp>
        <p:nvSpPr>
          <p:cNvPr id="82948" name="AutoShape 4" descr="data:image/jpeg;base64,/9j/4AAQSkZJRgABAQAAAQABAAD/2wCEAAkGBxMSEhUUExQWFhUXGB8bGBgYGB0gHRkgHCAfHB4eHx8bICkgIBslHxwcITEiJSkrLy4uGh8zODMtNygtLisBCgoKDg0OGxAQGiwcHCQsLCwsLCwsLCwsLCwsLCwsLCwsLCwsLCwsLCwsLCwsLCwsLCwsLCwsLCwsLCwsLCwsLP/AABEIAKgBLAMBIgACEQEDEQH/xAAbAAACAwEBAQAAAAAAAAAAAAAEBQIDBgABB//EADwQAAECBAUCAwcCBgICAgMAAAECEQADITEEBRJBUWFxIoGRBhMyobHB8ELRFBUjUuHxYnIHkjOyFoKi/8QAGQEBAQEBAQEAAAAAAAAAAAAAAAECAwQF/8QAIxEBAQACAwACAgIDAAAAAAAAAAECEQMhMRJBIlEEExRhcf/aAAwDAQACEQMRAD8AOwmRrHiWJdbgaTbp8mH+YtwmFkvMEyX8NQClIfuwPo8Pk4Un43QSKMXPdgfxoV5plSJ6NPvJiVBQZbAdPhNSOjjpCSRhVmKVBMr3OhCAapFHexfqft2i84FawSVJUkkEobja7H5QskZDiJYSAtKwkukOUuSGqDQEbVNzGky+QlAGoJC7kO4BNwH26RQmUjQ4DVJoClgeSw8vKAcUrSf1Bzp+JnB4Fq1+IbQ5zOVJUfCDLWVMNIYPxpZn9IjOyyYEp1K8SfhUEmxehCVOPtEVnsxlaJWtA8QDpZiSaUbTc0sKxLwolaApKls6jpO12UGq/wBYaZpksykxU0koDhIQwfZ9RUSRxa28ZrHY8JT4ffLclylyEPR1Jpqbp+0A5xM4SQEibL03pMBUkitQ/Iu5gBecKBJQrUHBLPVuR8JHQMW3i/BzxNSjS9AwBlsa0fntHLwWjUsK92U+LxFOkAWcDkduYIGyPHrnTlYhYASNSEoqSl6KZ+wr3jT4daSSpJBBptTpX8tGJwGJ1hgBUkkKZiVeImt6nbYCHWAxTJ0+JkgsABcE8VtyW6RVN5OYyMFKKColSlFbf9ibVNBYbUpCXEe1cxBKpSHTYpLPbZQPyIMIcJmCcRSYZp0O6kJHic6kkp2SAWdnJcuIbiTqCUytKhdTli3/ACenn5U3gt//ACIT5RlhSXSmju+okUe2kBVQ37Rhl44nGgKDhAUmnUOD9PSPpOXezshQ1ziEnYS9mqCSRfygNX/j2QZhnCcsgqdQUE1BoGIZq/ggoHB4MLQChbsf1GtrNt2v1hNneZlEwAjUtgkUZBuxvYOaNWNbjsKiVWXqLlikCoJD0+frCNfstNxMxE5AAlpNQq5IIct+9KdYWodez+LMlKEOBqTXpxRqPzDSdmQQfGEks7l7BQuWYX5jO4nEaFhCh4h4Qx60sYIMibMOvROBSCzoW1CAXYVoPls8cZzS5a1U+Q7JsyK5iy5qtQpYBPhHlT8eHX8Pd9ZCrpc/Z2jLZbOVMWosolYYkAkp0tezAsQ5PIh7l01YR4wun6jUNy42Mdccpl3F2r9qNIlKCaJ1IavJHy6RRKxr6A5DpFB6ftWM/wC2eaFpctwDMXqDUcIFHr1fyHMU4bEkTSsqZIDFyzVqCKloqtJ7O5iUoPvUChcUqLnim0V5r41alJC38SJnhC0jcO1w7Qvkom+NelStUylKBOlKUl7MQCfOBcxRiRKGhGsjw/EBQ1+vXzjnlne5EtFzDLWgAqWFOCClQ28rG96wwyzMQAUlClqFAFXNAAb/AJSMzhMjxSmV7okv8SSCh7gVZ9hTjeIzZGMlEFcqahyAHSXL78HsTuWjz3+6fbFuTTTfaZKEokgELJ8TkVFSWau3yh3hkhaElJKxqceH4WFip6g9f9YZImKWQpCnbdB7lqUa249BD3JM2UiS2kKBIAZnNbuKs1ejRri5M/lrJcbdm0/BpJICFeL4yGYENsS+km4BN4G1GUwUjUjUXOr4Qz1BKhejUvBicxQHClMSHNSPR9oloE9L6UszFWqzcBNPlxHqbTxEwaSplMkuW6V+F9+npaFxwqpqtWhTcKSSG6UeCsQha3SmYliRqGkkhKaFmd3IAYgbwumIShb6piSVU0jwkgVBD0cvxe8Zyxl9QZ/CIDJBo9UlZeo2ZiLfKAliTrUHIUi+qhV0dna+30iS8fqOkaCpOkEsbsb3bl6kCKsNiQpSxNSkoS1Vhwkn/nbj1EUSx2ESUalEJBoNXxKa2zgFv7oXIkhh4FEGoOl386w1xKnmhKAPhcFhpbblxU+loUT3Soj/AOtvJo5ciUxxk+StSVzioHUEpUhtYffqz7vFmae/Cf6MzWAKJUwL0F/hPNSIUDCpAoVTNLlWySSGDA1a3Sh7R4jOSSk+7JQoul1JcDYsS5IjsozK8ymJmq94oh0tpU7CwDPeu8WjEEKNTQ1q4I6Abm47wox81Opa1g6QGFHa1QWuLxqPZiZK0qUzrLAq6WFR07QFWFxi1OoBaHKQkqB/TWldJ9NhDyRjqsXfvFGZ40S0g10pN9j0L/8A2dxCb+cErCUMSSw67t5faM26GrUQohlM1WcfesD5lhpCw0xAVquWIPUEpYj1rFeClTEAFRSSaqP2G8HFRFTUPuRSjcRVYnOcmlSCj3Kl+7KSAkrdm253avrCdWE1O5oeT09I2mY4CXiDrCyg2oHT6U+sI8xyidJctqRymo8xcfSPNyY5S7njNJpGH0uBYhjT09K/OC5OXLxGiShHhSqpH6QQdRPfr16x4lbi4dqfjQTlGMmJJ0ncOHbz6m0Z4sr8tb6IPyvBSMLPWZUuaQUgEgA2ZwdIZq6g273oAWvGICxISlLNqSkBmD1o1GLm28CaMTrZKiHLkgAgAmiWLE/FSo+GGJygkImakyykMWKlKsCQC4AO9XsRHsaEKmBR4WAzFV3+/TpFKsGD4VTSmnwg1fYedPnBeGkyZQesyY5IWosGIcFi5Hd/PaFS8WSsgmwcHtVm9fysATiVSZRdYKyaDxFIsTt258okiekJ1S0BSEjxOouC9d2N7dRzGfxigo6U7gDkv9WdgO4hrOwwlSAdWtTH+mTQVL9Cs7nnyMBBMlGKKl+6SFSwPF4nI2DpPoTatoLy/NNZKJYGoMnwjYAnY1byrEZmeBUsFhRmA2oPrCMY8yZuoDS41jjgjs7iINLIlaQQmYEKVXSQan1Lcu28DTMYpACVEIUP1CoU/c1PoY9xyUz0pXLV4ncB2PYjl7feE+MR7wMtakrFwRQF/Vun+ooJx2R4TGe7mzKTEk6CglO+6S6S7O7A2iX8mwy1hlrJBIIUxL7uRQ/7gHByJklQC00VZYLpVwx7c9Yc4OZLIXYlJdibDs0ZuMoLThpQFWPi7h03DWpEl4UKOsMS2yRX627QJisSh9KFKC1D+moGo3IJ/Ulmu9IAyzNjMWJcwB/7xQ0u4s/7dYvg0EkKJdE1Ap8Jlg+Tgg062rFqZho6jqYuzpG2xJB+cJ8XhVComMTwzgtuDv1iaETFN4gSzN8JfkcHvSKCJ5mBQIQCHNQnbsA48oHmz9beBJY0BCVN/wBgag17l+kSlIWCApShwSCw58vlEkSFLcLD0I1IA1APTy3tzASwUkKK/eJQigq9FeQ68fvBGp1OpXhSKaSS/FGqOkDrl+7YsotV1Cv++0RxOay5bFRSgKLdHLM/HftAdi80AKgEsWuAXb056xXLxXvHBAJQKg3I3c3cV3gbErCglcsipo136dejwuTMck2J+IVBPT7Vjjyc0wy1fEMji0kpl+7QQB8TVAYsauTZr3e8QWkBmBS5DrKizHub02Lxn8PIMyZMDqShQagZ7v8ALeNdLxQLgpEtSkvrURRQs44rVuBxHTcUsm5elCHNWqRUNcu4oKbkdYDw8hK0pUA4UHDOYaYzFqQtVCpKlApUkgjS4Bc9A9Oh6QiTjEqqEkdiRXegPMc88MftNAMvzFBAunWn4dJ+4Yf4j3EKIBKEC41M6Q/Vi79ztBYw4Bd+wEVTJIFhf7RzvNWNlmIxK2SBK1u7gmnTY0PJhhg8WJaSlCQkuCBtwQW6H6RxRZ3uzb/jR4mWCxJcGv0aJOaxdmGb5h7xIS5tY9bPzBHsrLMsLmLAKaBNankVsP8AUKZchNxTiJ/xi0tLZKkv8Kg48nHy7+esc95brTYnEIWlK9ZTYApNu4NG9IDnZowB1gv8JT02I+hEIky8SuwSUkuLBqcE+bw+yzBJSkCcoLKqtUgttVgz2jrM5QplZgrUkhaUlYWoULAuGDODQbPDNc3EDQZY1LJFdYSGFRVRr67wxGWyk/AhIa1XP/qqPZGKSElC5RSDbwmncUbe3SNqW47LFzlBSk6FOyrVFx0JFnevlHiJMqSCuWSqYlgXDsTwN2a/1EMhhQnUNWkEEAH4TvQ7V2hb/LJpBJ8WkE0WkOOr0I3e8Z+M3v7BM2ZrCST7sKTpUXIYF+SXFaikCGZolqQ2lZSRYaVgAl61FNxudjA4VNlaBMTRwzsRRyASKbvDX2jxaFSKJAOxGwdt42FcjFnSVK+JKWHG7fKCsBhDPCpqiUgp0JUKWuSO9Nt4WZdKMwhAID3LQ6mZ4jDASlS6BPhZTKNa7X5ApWAUe4VhJgVNQVpJZKk2fZv+W4Bb5QTiZfvgChYqVJBJpVyAeoLDszUAiuZi9aCQhWhYfxJIoDbihZjQ0DWhBjZC5YoFBKlOD+deYAvFapctSSliCHHDfe1YdYSVImYZMua/jq7VQaEdqH/+jzAGDxCJiWmAq0gDV+ol2Fdw3SLl68MQS8yStmV9j1rbdttgUe+mYXwzACo8KoQwcg7/AIIfIxSMQ3iDtQ0BS1GPLU9YhjsCiehkEFIA018SON+bgvGdyv3klbLQtLljqSQD5mAcSVLOuS9TUA/3IIPh6kAiFeUZoy9YrdweP3eJ4nE6Z+p+dNnAf6QdN0zcLr0pC0Ot9IGoqJKhT1PUQDRSUrYyyDUKS43Fx0PTrGWnJXJxZrQjUCdiXpSjA7708jvZnHJ1swKVbGwPLetmvBvt1InIlJmSpb6VaVmp0pUL8sGFepMA0whE0BYApQ7N05pfzghlFVnFG2I6P94zGV5iZKHCtQVQ8k8q2dx0AHaNXhMNNUkLKg52TZu9zXkCIDpalE3BcWMC4pUtSvd+JKwHALO3INQ3Yx0yaAsOQ5tShPBi2f4/EAlS025HI+UUJ5uLVIXZSipmOrwgdnf5QUrHSVqDyXKi2opSRXvXo0VYkS1v7wLQxcW+4FLUfiA57oQyPHUEaQX+lL/WAf4kolgFQ0hRZmLO2zVHqIS4/J1LmKm4dSTqDlBoX6E0r5V7wD/MJkqsySdNqvX5GCJeNM51ylLSlNwQxr3uNoxnhM5qpYWzE4qWwXJUQdkjUR/6uGi8YtaCrUgihqpxpewr29IbykGcCFWanJ8uRSr+QijE4ooSqWogosb2PNL9o4z+NJdypoonZjpQU31PTatx594pwecKSn4UglywQP3HEUf/AI6rW8mZqSCzE1cVs1aVBexhonLEIACloKiHLpSa8AtaGs/CbLak6naltzFomEkgP1raJzZKkEAkee3SJ4HArnL0hQSkVUp3YW9dh3jlq2/7Z0GVcBLFzv8A5hlJy50knVQB/DYmhcmwfpD7DZWiSp0LADVCgFGt67FuPSLZGCEyqgCkuSTcnhw3hDEMRHbHgk9akZ5eUV8LqLtQ/Ym3X6R5isCmX/8AIUuS+kOfMkfSNRl+AaapaSTclJUGrQnxVNgfLpGd9sMFNQQqUPeJPxJ1eIdQ90v8zE5OOYzeM7L1OizE5oVzdIBILJ3KablomMyUlRJUhLUDh6E7BTF72BhNLzXSkhThSSxSVDeosb7fhhj7F5oFzED3YoCDQEJAYM5rx3jzYY55ZTbEttOJOc/CpSSoAUJ/0x84uxGfJJCCEuphU/SNLMxAA86D9oqxSZafiSPMR78ZZNXt1hZlE8zlaSwl3JIe1gOrtFeJwsyWoiVMersDWnHIp8vVtPnpSyWAGzfOkLMdhASZsonkj50/aNDxcx0aZroSsEVTQEUfpWrC1Iz2PxBCSg3BINelfpGgEyXiUe7IKZgqCx3uOCT6ikZ3NcIpyVpKXYvZyL9L/WAhkGJJmg7FJD/nP3jTYqSpYBvv6F2bf/cZDLCNXIA+tfsI2+CxktSRrHjBu9D1ihcZpJ4Fz1p+/wBoOydKJhMtSQUkFwd7D1g5eFoooSkBd244HAesApwCpaiRbm0QZbPsMnCYgISTpUywTtVVCd2bzpDbIMwRMV7shwos3cDbcfcRnf8AyQtfvZKxQBJf1B+h+cMPYSSn3iVLPwIKqCj03/8A2enEUaOd7NMSZS2v4TcHvz36VgDB40BZE5ALOKjxcbvbyjS5pijLT7wVZnHI3PVhXyjPe0C0rKJqf1AP9j6fSIC5uU4TEp8CVIUDcM9uC4I9ICxWSTky1IYTEKBSSi4BG4u/Z48yVRM1DbmojVTZrBhXzpzAfPvZ3K5WHCNS5gmgmpYjgOAAR5c2jUTsUQg+8GuWaEoVqSX2UDUUNjE8w0KOoykqp4qeLoQQxekKFhchRmSlkpUPhIY17OD2YQGUGAXKmMogoUtpZclh1e1AzdY2GBzRSKD4R8TWra0W4jMJC/dKmywddHFCDZy1fnHuY5ALyTRnAJvwx+xgDZmDE0FUtQNXKW7U/K1pAyQpIJdyLhyS3n+UEZzA5xMkzFcfqB27g+f48aVE5M1OtLdnt/uKCZWOSoaCHp4tTW6g3/zEyJIBZISOQPKw+0KZstYZgVCtCk6h997iK1klKWOk7g+n4YgYhcxJbShaDUqFCB247GnSKFhKyQoqS9Lgv6jp9YEw2NmIGlbAgnSQb8V6/tHuAxEufODlpiTtR7h25Dn1ign+VzATVK0bNRT9jRx3hRmaioFDKSs0Y8s41DtuI1k1QkgBb1etGpUWhNnAMzSuWsBaC4cPqG6SOr04ioUSpakISpU5KFgbihrdwPrxHTsSuYXKUTDbUEhXzb5GK82xDLDgoFUkHpUEdK0hSFk8Dz/YR5eayeVmneXSf4yYpddAPia7t6j/ADGrk4aXLQyEBIIBuHP/AG3Pn1gfBS0SgZcoCWCSp0jfk9esDy8x0avDqLkAKem2puXc+kdscZGlK1EqYEtGhUtk8UjOSpyRVg780H+I6ZmbJJ1u/Wo5DDr942Dk5imWtirYWJ+0U4nNH/SkgULwoTgpk9X9JILXUVEAeYqewh7leTJlVmHWfkPJRJJ7+kB8+zfJ54So4SUJyFlVWDydVSASWUKqbjrGg/8AHeRzpKdeJPjIZKSxKQOWevc7Rrcf8JSFDpTb7H1gDKV1LsQB13/B6xiYYy7kJIuzZRApx+fKI/xBmS3IdNbXDUcfOI5lIK6gAt5tBGSIUlLWAeNKUmaVgpJLpsQbizQZl09SRsBQC2/1FIOmZIgq1oUR/wAf0ud7OD8r0inE4XQ9L1of3gAsR/8AMQAAVbgU24s/7wxy1aFApX4gSynDgjz2eBThveeJNFAer/SIF5ZBDOPiG/4PlAQxvsmEK1yDT+xR+hP0PrtABSU/ECGNXjYYXFax1p+cwhzecSVy1AhyNKgC/PH3gBkZmqWlnNrNfeKJvtCS6SpIAgefhlS9JNQQ77EcfnMK8tny1YpCCkrSVVNhRzZ3ioPz2YJssKo4IL8U/wARD2Hw51qI+EpNDZI47PSH/tFhpTUlhGoN4Rvzx38oT5Dgv4Vb69RULV+567cbxPtW4kpASlJazdO3pCTN8q1giTUX0Eih6PVrw3SoEUal4p0gLcMFEVPa31+cUZfLwZaxcKqK9oKl5msTGoeQevXmC84w+tLhtSajUGdqaSbhJs4tetisxeXSwErUVDSbguQ9KsW9fnAGZ3maJUtSiahILJvU2qdnF2vAKcYZqEeFtQfxAgpIsCObwVjMJInSjpSFAfEkknUPM33p1iEuXKQh0JCeb+kQeHAuAo6dQsG6bHmtYKy7EqBKedu30PWD0ypa0ApSGO4uNj5/tAQKpK30lSWYMC55cDa1ICzNMrlYlLke7m08XIG1KHveM7JEzCzADvY7KHQ8Rq5hSpgCCFWf6UiqakFBRMGpLUJFtnfmAhKzBEwMRVgW4dx5il4GxMphuQ99xxC4YHTM04dZX/cCUhjWgch4uwuZAkyZo0LBZjS2x+oPURRRmeAE5I0n4TcD1cc7xdlOCqVTFalD4dBIYbk/4gyStOtSVEoJDFQLeZEeYzDzJQDVDu4+o6GAfZemWRUBRLnxVfyPr02hLmyQVJ905VrsB8LGvQDvs/Edg8SFCo7jiAssxL4ucgfAgIdjYqfYdG6w2CMWhalJBQkyzUrIFGFAQ/NIW4qUgKIUUJO4Yf4jRYvAq5BCnZi4UN4XTgmgmJKikMCz0ryOsTUA85UxEwhZYkAAB2G/LfvAGPnKE1N7VcUMCpxmpelLuzubBuKX/wA8ExHH4k3Jc89+naFZMDMcEHevrzCtaylxsSfNvtVrVgefmRSkbqNtRpWlTWghIlapykpWtgtQTpQDXUeRVi+8T5Rp9c9lgU4dPUBXqH+8EZji9IY7+opf7wLg5/u0pSlmA34A/wAQjzTG6iGO14onKWqbM0pN6kjYHctt+4hzhpYQGSNPo9KVMD4LDGTJqPEsueRwO37wZhy7cn89YAky9KXHFf2gb+KNOpi/EkgeV9oBkJcEuwA+uw6n5VgHBcijv0ELMwmEFtxtDaSpk02hRn8xihVXdvX7QFEnGlJ/bjf5w1n4cLDt42oYzX8akLBIppU9+G8qt6xpDsfysAnE1UtQJNzb6fPaCszxA1AsSCGp67QHmrHxXY+kRkzSuWK1Bv8AneAhjsImfhyglSXcBQNQdjCfLMtlSQ0sHU1SW2FfMw1kONQMK8xn6X0ufFUJ6Fz6AEHzgHU+aFS6lyKp7QsKyV1YBqfKCsGAoAsWCfIvf6/LrC7NpolzUpL1Q13qSEjcvWLoabATq1pzBXvA77QmlziQ72p6RNOK0nkcc/aAZrmvT8rAi1JqWDEMRs2/lAWKx4DqbhvzeCJUwe7KqgHnreIBzIMtRKDpdtPTjy+sZjOMwXLmqlu7MzdgfvG2QkLF3b5dI+Te2UlZxs6pL6fCFGjJA7bepMYz890WbfR/Y7H6wxsoO3BB6dPpDyfg0EhRehcEFiHDVa4r2jBf+PSZJQhRD1ZjyLepj6FMxIcB6mz77+ojWN3Ohmp2UYyXMV7uYJktVWWQFJPo3mIIw8yYl/eKD0qC4PNC3zhwnGKD6iCxr0HPaF2aKBCt1pqBzavHSNC/CZfh5jqQNKzdjT/1Jb0aIYzKUzA0wjWBRYDHhjyOl4W5Orw7pVdQ5D7dQzt1hguZqJVqYsxGyqXH/KIFgkzEeCYCGcJUbHo+449OxOCx5QGWApJ2P1HEEYfFFIUlZclil9xb8/xCbFyVJT7wMqWfF4Q6gL7cch4oYZhiZQ0qQkspwzm7edIB9l8NoVNJqV1qPidztY1uevlJGCM1KNkgu+9dxW0MsHLMoln03LuB5PY12jOt0MU4rSNOxqOnMB4wup+nMCZhPDJArpttflo9lYxJFWjSMxhEJAKtS3UP7gwZ3vTpzSAseXJuaW+Qi6cHISOvZnNezR5PlAAAU9fLzp8o8U57emPkWpBLOkbhjs/Y27QzyXCzP4iUVeEBRukgEsosCAxLOQOkN8hywqSJhJSVfAwDtd2O23aKiZycSZYCjIQAtUxYcqUxASg0DOXoHGmpqI74S/bpGg/iBMdmAFOt2t+PFOS4V55WQ6UVDtU1006Nq7iLMPOYf00eNQLA3N2uB87NDDAYH3SAn9QueT05aw6R2qRPGEMAprX6xXJUCSNmEUZmioc9Rx+f5gbBq/q0/wBD8/KRFOcUBoLGvG0JwTT9IBDnlqsG/LwymqdBDVa8K8MyloBNNQFe9evSA0UiY358oA9oG925LVr0i7VQN27tHs+V72WpINSKd9oD5vIzkTsQJMkKUdZEwkFkpS736gDzMfSJMzUhri3aMlKy4SVzFoShBWAVFviVW7bvU8vD7K5tGNj9fz6RRZjpYq9jQ99jCvKphBKFMyqDkHYtxX5Q7xAChXz/AHjPYpapalEbt8uKefmICOIWZMxRK2c+FzYsAzE1qDSFGa4OYVy0ISSJincAkJAqvoL3O6hDb2tyqZOCglQAmLBJIqgJSXIG5KmF9+kNPZuWJaUocqOkMS9GpZ6GvpATw8sS0s4YgFL8nbrUikKMVlS5k6WslIDlS7aiAPDb/kewhvmSTrCz4men9p5ED4vGiWAWKrM16xdIrKUglKLD6mpfzrEZo3hZMxRM12YE/jwbOWQgf9oAXGVKUjnzdvz1hovFMkJ2P2jPIBM6ap6uwr0t9B6wcua4S1niKcYHEjSQ25H7ebNXoIQ+12S61DEAOyWWBcjZXlv5QRhFM92Ct+LQxkYhwxGoh/l/uM5Y7miVh8A8uakB7gMzM/L/AO6xtMPjPeqSlYqmoNq1FIEzdAmnUE+NA8FR4qfCftwehMZ2VmblITqd2BD0SDu+4Ow5jnjvDq9jc5rKWoEoDqFNLs4PB5hdPRMLTWUlaUkGW3iY1ZiHfpE8tzZapkooZT3ZqMPEfT6wxxs7UQvUHdntW3DPs0dRkpGOUZsolRSpyShmKQAH1VarpoesahUlveAhkhmO9Q/FGtFUnDSp5KlAJmJLBbXHB5EMDKVLltMIVzRgfnALPjlmXwCASeQ37HyizIsL7mWEkkhnqXCegLD5wDmhCCLECHGXq8A37n87wDAAL/7D5iPEsxSodyOsCz3QXDgRYMQFB+kAlzeUUqbpRrH8MDpHnDCcUklCqgkN0PMJZ+MCFFN2PWCFmIxAS7Dp1bf7QOtRKSKlq0B2ez9zEWSwN6ddxSx7nbaBZiph+Eh6N50Af0+cfO48NsYxrMoxSlSveFSUrWPFdwE0CXb5DcmKJuYpRRSw4vvEDl884fSDqVdhTyckd4T/AMqmuykDupQASR0TUhtqx9Dbo0/s/N97OMwMJaEMCE/Eoln7AP31XoY1AUAm1ulOrwp9mVSwhSAokoZyBdRFPKjQ9RjfCUBAFL0pT/UaCrNxqAO8KsFNPvCokbdmHPqYb4xPhDnanXiEqTU0ADUeINAqYA4NHpCGbPYE2AJBqOe7esOB40JJ3SK9Yymb5e5UkEALIBIqSBehsbl79meA1eCmOgQbIZIJ1MwDBj4nv+8K8qVq11o7Dyo/n+0NZrBIerQGLz/FTU40S9H9NaNYmbOHJFmB/cQ2yaeSg88C4tW1Q8E5ijWgkAeGo6jcfnWEmEnmWt0gGhB/DCDSrmeEK5r+djAebSRNlFSKrTVnu1x6PSKJOLKkKSbmohYnFgLSymUpem5qxrbdgYDQomBckAkBRA9WZvrC6WlSFsbAE/LeGc/CpWnUx5pufPf5QJhZSUqqxu7qDE/LrSKK52JCgdZa5JgbMMLLUnxFR+HSmzHoN61q8Uz9JUxA1IJ3t0HQ7t9IQYpSZClGWVA1p7wqANyEuSwcWH2hs00CsKEjSbNQ88fnWPVI8LMq/wC1z594pw1UpJLuAwBuKb78RbjVNJX3sLmlfLZ4BXhi0yYxdi1eTX5N8zFk6cn3aSLvdt4GlSE+6M0qZUw6r0cgsB05/wACCUy9KBX4Q/JtAS/iSiVrIuB9aQywUx0JKeIVfxSNCU/EDsNwKM5beGmCU1LdtjAD4ieBehB4qa/X9ozma5aqXPScOlShPVpCXprFSOA48VTseIZ55IUpaUJICigsTahBctWjRrMgkOAHoVU6bP6RmyXoYTL1z5OKWJqVIUlCdDs73uOfy0bpeNRNRrIJZYQWJDKdNm6lvIiJ+2Xs37xInyj/AFEAgsPjSCCAeo8RHLnpGdyTEzEKA0eAnxP13Y+pbjrC2T1NnWICEuQNJq773L9PpBuX4orRVikUJFfX85hJmaU4hCpBKkBW6XBpUpG+kilaXi/KsIcKSJaAiWaEAkjTxw4v15iTKVZdmOJwaFnVpoKittmH5vFcvEpenFfOCMUsBGpJt9/9RjlZisTCSSBtTu0a0NWvEj4VDUnncQpzOecNMQQdaFg/byp+8RxeagSdVNZBAB5/aogDM5yFy0lZHg37t8qfWAN9oc5lS5aTpdZDgbjcF+o2j51meaTlTCfhfY1i3NMYFTC5OkFxu4O7gjn5bQywOHQUAqloSTXx6nIIBB+IUIjnnnZ4z290rIIDOP0k39Ol4cZPlQAGti5fpXnmEeCnkEBY92ApzvQvXnbaNKjMUJYUZj4hu1/OMYfj6smjHEYv3fhjP5jjVF2FSWD82Hz37xDM8e1QfX5duYpyrLFYola1FKGZ03NQ+l7Wv3jcz3dQaf2LlDStRUSCsAEWOkWHNTeHybkdIX4RISQhCWQiiR8z59TeHE4Mygx4joFeaIVoDf3fIuPztC5a0kOadzxGnmYXWktfjj86xmsSDLPwPVmqXq21hS+0FOMqIMoAu/XZ6iFuNl6VEq0kuSCzUJpy5A33gvLBpcqqSblq0HoxfbiL80khVw4UKwqFuQL1JWpTAqIbgBgpvIqUPLpGgV4gBxuYTKWw8O1ABQc/IfUwRKxxYhYUH9OOYDwDQrT594SZ1LElRNkkuCWo+3kS1ekNcRPcagDqFCe34/nAGMne8l1GrT4g16V2q9LQFGCnEmppVqD8/wBRLIZCVrXqAOlZburtwKecIxjyqahKCoFShZKmY9w0aDJcB7ufMCVE6tBYkUuL73ih/JWASGOk22/C8Jc3w+ke8BBDh/pq+bGG+ICkUUagij2t+ecBZniGkkmzH5QGWxC3mAOWUP8AcLEIUJcoztIBALC6aOUkc/KsaHBSQv3ZBYpLEgji9t4An5JKm4ke7bSPCQgMl66l03NqVo+4jOmhOTzXlmYoaUuW/wCo+1zGZzjNP4r+nLUxUoAAHkivWPpifZqUqV7tQVpKdJAOmhDUawaKMD7EYLDHUJaioVBK1FvIFrdIqM7NUmWkJDAJASG4on8849UQEHUqwNQdr77w7zPLMItSQy0tdlOD0qCW848xeT4YywPdkhRZypTnfnpZmi9ptnMnkmZr/wCLeFuHIYkWckUu3V4JlY8BTuSllbGrXA3Jf8vDE5QiXKme7KwW1GoJLVOzuzxnMswU4zRQaGLkiiSWcsbq6V+piK8xWO94tK5brWQUWNACkqGltqOe/MbvJwqWmXqqQPF0Uz084Cw8mWlAlpAAGxF+Se9zBSSWIFuWo1WiCjNM6UzPQO/1P7QhnZvKY6iwNi350gLMJ6tJXqFCwBpV2Y9HhNjcYHSmWFLXym1tgXP05jx8uX9l/WnG3bbYPM5Q/UDUqKnL2PP2izNcy14dSEkeJgHoQCWNeWtGOE9YUlAGpQSCXFQfIgcQz/mSDLIUxZn1JP4HiY8+U1PSZtPisSpSSACENQtf87Ri8ZPV746ElfhtqLk7Cu9adHh1/M5i0MPElvhAHoQa/m+wkhaJhUgaUEVIavQkvQvsY7X+RPJGrmlPxGj3CpnhZWpRZ3ooV6j7Rls/zozpx93qKQaEJuBUEu3doeZnglzHSZzFAcFYJBehqN2736RkJ2DOohgQLlLsXswUHZ39dnjePL8o1Lsfh1yzKSnQoKcqClM6kAsUgk7F7NTU43hlmZloUApan010s1zYCgHSEsvCTAaFwQSg2Hi7bEXaLpOWLLuQ78KL9fDzetYfKNNXPwRnTHYIQPhKr03002dn6QxxGEkkBICyzAkHS3PwafzmITZvhdg+xr2Dt3izLiqQgIK/enVqUVWJPA2HA6RuSG1Er2fkB1FK1hndSiAK8BgfOGODSFVSGGwFh2iqbjipwWY7AeQi/CYgJCdAcHcCwAvw7sG78RdAyrl77QXk4UpwVMkH60gGRNJrXf1hhla/iISkD9SuWGw2rGoyhJVMlrJqz9+0KPbbHz0oQuQlBUpaUKB5UWSbgVLJqd/RiczlvUaQXCX6fuz0ig4tIB5H05iVYIXJVLHiAcBi3JYln2r6NAsrGVKTUeUDZ7mSCpwolxZ6OWp1/PNPgsaoE6R4b2L9j+bRYlPcyxQQD/c1Nqm16dIhLxJUEl1VdxsCG47xjPafELUpGkq8ahLJALsTVq1t27Rr8LL93LCVEkJASly5JFCo0FTQve8IohCfCampepijDp0rUk0q48/8v6wVKWNLhgHLUhdLnKE4BRBQUMGBooXveg6W6xUe/wAoUmehSKyyXP8AxLWA2BMNcYnRMlqSD4lMqjEBjfo4A7kQun5zKlkpUou4sDRvzZ4n/N5a9ASsOQ+j9WkXLGt2/Gho2KxGJdTEmsLc8xulKkh/CglwHY/u32gufmKQlJFQtNCLEF6vxvSMlm2NZCikmrJvU1AJfqASIlWGmX4rVKUWpT5vQxosoniWlCtLuA1bcfKEOTrEuQP71H0Ap+8XypywAk1A0pd6ggD1f7xFb3+POkh6H8pC7GzgUjpt61pGfGaIkS3WsnSPhDFuA4pS0IcvzVeLKl6lJSFsEoAcjzBJNWo1o0grM81EqYQbuPT8+hhtlk5U1XiSQBWot+WirLsPOmKJmSly0pIIHhAURV6urh7VjWYOQgJqpIJ2S1D9zE2aBYPCaB4laiTdgPItc7QnzRLTCA7XH7fnMalUpLNQxnvaJKpfiAdJDHodnpTvGb0bLpBIckXNKvT7bwROzSWGru33qPMwjnoWpQVbZTFvNjc7ecCYpBcAVUoHS93AYj0r6xw/yMd6Y/si7OUywFKIdCxUNuP9v5QkwOUzfeImy0pSAC4WCFbhuCCGL9YMn4kBIQpJSqnhBArt597+cRx2YqVpADKFGV9GH1jhyZ2+T1zuUvYfCZspE6alaKGmrSb7i1qmvaDJrrWlaEpIAJINSQLgDci/lvFBxAMvZKzRSSKEilPTePU41amGhCWqG46deveMXWvE2YoxYQlKwlSg41Eiw5FR61DesV4zLylpoUfEQb3erHfpWPVYwgBExBWkiikuVAhrhrHv9YNwM1M2XqT8NWYeobmMT8ZuL/wtyzGF1JUARXUHo17dmgj+Ty5j6VMjYXIP5zWPFr1KFgvZ6gh/ka224iWli0wKQ9iDT1FvOJMr7OllsATsFpUtLuw0+vf5xCVKSRV37/5i7EgqJKFakmoLUqbA2NiaQ0k+y81SQRNSHFvd6vm/7R3kyynTfdB5ngp6ZiShClS1LJ1JNEamDEF7JDiwd72h5LlhIAYCl+zt9Q/OkCgjo6Pb46Kk4gBdEh3p4f8AkVB/IsKbdYNk+IJ2ZLBo6OjQMmaUy3UpIu70vS+14CGboTL1avCocUqSKdS5byjo6G0CYvGlQAQmqUkHVQgli7t9oWnM1k6QhIukh6F00fpR2qS55aPY6M5XprGbRRjhR0bGyQTZiXSKsW6ObUitWJGiopY16GrEM9RTl3eOjo5bpyTV6VHMCVE6QAFEuD8LnYj8pDyViUlCSCzXJqf8x0dDi5LctVxlrpmKon9b2NK3Y8M28Cifr1DTS1CNL2o7Mewjo6PS2QrX/U1CwIJ+Y9LbbRofZtTSpqzU0SCeEuW+f0jo6CqM1lqSgADU6mCRsCSb9L9IzuczVFaJcsgkuolqeEN9VUjyOiVY0GWTZg91LRLVMmFIU4ACW/uUo+FILG99oeScrTJkD3rmbMrMXSqmNBbwpSABQfCNzHR0QZ/HzZc3QhJCkLIDily16Rs/4ZOGCUSQEBq0DnZyd/OOjoqVNWMUWB2+cSl4dKi+opV3opuht5NHR0BNckpOq52G3++8WmcSATT+5w4IO3WPI6JVZvPsvOsKkTEJlknWlSXI6o28jaFc7DrQdalpW1vCEkAs4cUbe0dHR8zn65NRxzmr0BxikTgKF+or/rrCbOZelEtJWPeIPxWOnYHSG7H8PsdHTjx70xPQi8NNqKmrhjqg/DomBACgnUhTgpNWOx/P89HRzz5LvTPyHz5lArUAsbA3fp5QTIngkOsayDRxUbsLbfWPI6JMOtbbipcmUCRLOhQ/tG8M8BiEuEqKdQAatxYkG4MdHRO5lv8ASb/IFjMsUkKKSpSF1CgKpL7sA1yX7Qwy8zRKQ5rpDvQ+YeOjo9WNtx+X7dt2x//Z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44034" name="Picture 2" descr="http://www.ilovetogo.com/FileUpload/Editor/ImagesUpload/WebContent/Story/5211/14462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3214686"/>
            <a:ext cx="4714876" cy="34281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plateani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596" y="1142984"/>
            <a:ext cx="8159750" cy="467360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4291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en-US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2. Tessellated Pavement </a:t>
            </a: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บนเกาะแทสเมเนีย (รัฐหนึ่งในประเทศออสเตรเลีย)</a:t>
            </a: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357298"/>
            <a:ext cx="8572560" cy="52149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2800" dirty="0" smtClean="0">
                <a:cs typeface="+mj-cs"/>
              </a:rPr>
              <a:t>นี่คือภาพลานหินตะกอนบริเวณชายฝั่งที่ </a:t>
            </a:r>
            <a:r>
              <a:rPr lang="en-US" sz="2800" dirty="0" err="1" smtClean="0">
                <a:cs typeface="+mj-cs"/>
              </a:rPr>
              <a:t>Eaglehawk</a:t>
            </a:r>
            <a:r>
              <a:rPr lang="en-US" sz="2800" dirty="0" smtClean="0">
                <a:cs typeface="+mj-cs"/>
              </a:rPr>
              <a:t> Neck </a:t>
            </a:r>
            <a:r>
              <a:rPr lang="th-TH" sz="2800" dirty="0" smtClean="0">
                <a:cs typeface="+mj-cs"/>
              </a:rPr>
              <a:t>บนเกาะแทสมาเนีย ซึ่งถ้าหากมองเผินๆ จะแลดูคล้ายมีใครนำแผ่นกระเบื้องสี่เหลี่ยมขนาดใหญ่มาวางเรียงรายริมทะเล (บริเวณขอบสี่เหลี่ยมที่เราเห็นเป็นแนวเส้นตรงนั้น เกิดจากแรงตึงเครียดของผิวโลก ผนวกกับการกัดเซาะอย่างต่อเนื่องของคลื่นและแรงเสียดสีของทราย) </a:t>
            </a:r>
            <a:endParaRPr lang="en-US" sz="2800" dirty="0" smtClean="0">
              <a:cs typeface="+mj-cs"/>
            </a:endParaRPr>
          </a:p>
        </p:txBody>
      </p:sp>
      <p:sp>
        <p:nvSpPr>
          <p:cNvPr id="82948" name="AutoShape 4" descr="data:image/jpeg;base64,/9j/4AAQSkZJRgABAQAAAQABAAD/2wCEAAkGBxMSEhUUExQWFhUXGB8bGBgYGB0gHRkgHCAfHB4eHx8bICkgIBslHxwcITEiJSkrLy4uGh8zODMtNygtLisBCgoKDg0OGxAQGiwcHCQsLCwsLCwsLCwsLCwsLCwsLCwsLCwsLCwsLCwsLCwsLCwsLCwsLCwsLCwsLCwsLCwsLP/AABEIAKgBLAMBIgACEQEDEQH/xAAbAAACAwEBAQAAAAAAAAAAAAAEBQIDBgABB//EADwQAAECBAUCAwcCBgICAgMAAAECEQADITEEBRJBUWFxIoGRBhMyobHB8ELRFBUjUuHxYnIHkjOyFoKi/8QAGQEBAQEBAQEAAAAAAAAAAAAAAAECAwQF/8QAIxEBAQACAwACAgIDAAAAAAAAAAECEQMhMRJBIlEEExRhcf/aAAwDAQACEQMRAD8AOwmRrHiWJdbgaTbp8mH+YtwmFkvMEyX8NQClIfuwPo8Pk4Un43QSKMXPdgfxoV5plSJ6NPvJiVBQZbAdPhNSOjjpCSRhVmKVBMr3OhCAapFHexfqft2i84FawSVJUkkEobja7H5QskZDiJYSAtKwkukOUuSGqDQEbVNzGky+QlAGoJC7kO4BNwH26RQmUjQ4DVJoClgeSw8vKAcUrSf1Bzp+JnB4Fq1+IbQ5zOVJUfCDLWVMNIYPxpZn9IjOyyYEp1K8SfhUEmxehCVOPtEVnsxlaJWtA8QDpZiSaUbTc0sKxLwolaApKls6jpO12UGq/wBYaZpksykxU0koDhIQwfZ9RUSRxa28ZrHY8JT4ffLclylyEPR1Jpqbp+0A5xM4SQEibL03pMBUkitQ/Iu5gBecKBJQrUHBLPVuR8JHQMW3i/BzxNSjS9AwBlsa0fntHLwWjUsK92U+LxFOkAWcDkduYIGyPHrnTlYhYASNSEoqSl6KZ+wr3jT4daSSpJBBptTpX8tGJwGJ1hgBUkkKZiVeImt6nbYCHWAxTJ0+JkgsABcE8VtyW6RVN5OYyMFKKColSlFbf9ibVNBYbUpCXEe1cxBKpSHTYpLPbZQPyIMIcJmCcRSYZp0O6kJHic6kkp2SAWdnJcuIbiTqCUytKhdTli3/ACenn5U3gt//ACIT5RlhSXSmju+okUe2kBVQ37Rhl44nGgKDhAUmnUOD9PSPpOXezshQ1ziEnYS9mqCSRfygNX/j2QZhnCcsgqdQUE1BoGIZq/ggoHB4MLQChbsf1GtrNt2v1hNneZlEwAjUtgkUZBuxvYOaNWNbjsKiVWXqLlikCoJD0+frCNfstNxMxE5AAlpNQq5IIct+9KdYWodez+LMlKEOBqTXpxRqPzDSdmQQfGEks7l7BQuWYX5jO4nEaFhCh4h4Qx60sYIMibMOvROBSCzoW1CAXYVoPls8cZzS5a1U+Q7JsyK5iy5qtQpYBPhHlT8eHX8Pd9ZCrpc/Z2jLZbOVMWosolYYkAkp0tezAsQ5PIh7l01YR4wun6jUNy42Mdccpl3F2r9qNIlKCaJ1IavJHy6RRKxr6A5DpFB6ftWM/wC2eaFpctwDMXqDUcIFHr1fyHMU4bEkTSsqZIDFyzVqCKloqtJ7O5iUoPvUChcUqLnim0V5r41alJC38SJnhC0jcO1w7Qvkom+NelStUylKBOlKUl7MQCfOBcxRiRKGhGsjw/EBQ1+vXzjnlne5EtFzDLWgAqWFOCClQ28rG96wwyzMQAUlClqFAFXNAAb/AJSMzhMjxSmV7okv8SSCh7gVZ9hTjeIzZGMlEFcqahyAHSXL78HsTuWjz3+6fbFuTTTfaZKEokgELJ8TkVFSWau3yh3hkhaElJKxqceH4WFip6g9f9YZImKWQpCnbdB7lqUa249BD3JM2UiS2kKBIAZnNbuKs1ejRri5M/lrJcbdm0/BpJICFeL4yGYENsS+km4BN4G1GUwUjUjUXOr4Qz1BKhejUvBicxQHClMSHNSPR9oloE9L6UszFWqzcBNPlxHqbTxEwaSplMkuW6V+F9+npaFxwqpqtWhTcKSSG6UeCsQha3SmYliRqGkkhKaFmd3IAYgbwumIShb6piSVU0jwkgVBD0cvxe8Zyxl9QZ/CIDJBo9UlZeo2ZiLfKAliTrUHIUi+qhV0dna+30iS8fqOkaCpOkEsbsb3bl6kCKsNiQpSxNSkoS1Vhwkn/nbj1EUSx2ESUalEJBoNXxKa2zgFv7oXIkhh4FEGoOl386w1xKnmhKAPhcFhpbblxU+loUT3Soj/AOtvJo5ciUxxk+StSVzioHUEpUhtYffqz7vFmae/Cf6MzWAKJUwL0F/hPNSIUDCpAoVTNLlWySSGDA1a3Sh7R4jOSSk+7JQoul1JcDYsS5IjsozK8ymJmq94oh0tpU7CwDPeu8WjEEKNTQ1q4I6Abm47wox81Opa1g6QGFHa1QWuLxqPZiZK0qUzrLAq6WFR07QFWFxi1OoBaHKQkqB/TWldJ9NhDyRjqsXfvFGZ40S0g10pN9j0L/8A2dxCb+cErCUMSSw67t5faM26GrUQohlM1WcfesD5lhpCw0xAVquWIPUEpYj1rFeClTEAFRSSaqP2G8HFRFTUPuRSjcRVYnOcmlSCj3Kl+7KSAkrdm253avrCdWE1O5oeT09I2mY4CXiDrCyg2oHT6U+sI8xyidJctqRymo8xcfSPNyY5S7njNJpGH0uBYhjT09K/OC5OXLxGiShHhSqpH6QQdRPfr16x4lbi4dqfjQTlGMmJJ0ncOHbz6m0Z4sr8tb6IPyvBSMLPWZUuaQUgEgA2ZwdIZq6g273oAWvGICxISlLNqSkBmD1o1GLm28CaMTrZKiHLkgAgAmiWLE/FSo+GGJygkImakyykMWKlKsCQC4AO9XsRHsaEKmBR4WAzFV3+/TpFKsGD4VTSmnwg1fYedPnBeGkyZQesyY5IWosGIcFi5Hd/PaFS8WSsgmwcHtVm9fysATiVSZRdYKyaDxFIsTt258okiekJ1S0BSEjxOouC9d2N7dRzGfxigo6U7gDkv9WdgO4hrOwwlSAdWtTH+mTQVL9Cs7nnyMBBMlGKKl+6SFSwPF4nI2DpPoTatoLy/NNZKJYGoMnwjYAnY1byrEZmeBUsFhRmA2oPrCMY8yZuoDS41jjgjs7iINLIlaQQmYEKVXSQan1Lcu28DTMYpACVEIUP1CoU/c1PoY9xyUz0pXLV4ncB2PYjl7feE+MR7wMtakrFwRQF/Vun+ooJx2R4TGe7mzKTEk6CglO+6S6S7O7A2iX8mwy1hlrJBIIUxL7uRQ/7gHByJklQC00VZYLpVwx7c9Yc4OZLIXYlJdibDs0ZuMoLThpQFWPi7h03DWpEl4UKOsMS2yRX627QJisSh9KFKC1D+moGo3IJ/Ulmu9IAyzNjMWJcwB/7xQ0u4s/7dYvg0EkKJdE1Ap8Jlg+Tgg062rFqZho6jqYuzpG2xJB+cJ8XhVComMTwzgtuDv1iaETFN4gSzN8JfkcHvSKCJ5mBQIQCHNQnbsA48oHmz9beBJY0BCVN/wBgag17l+kSlIWCApShwSCw58vlEkSFLcLD0I1IA1APTy3tzASwUkKK/eJQigq9FeQ68fvBGp1OpXhSKaSS/FGqOkDrl+7YsotV1Cv++0RxOay5bFRSgKLdHLM/HftAdi80AKgEsWuAXb056xXLxXvHBAJQKg3I3c3cV3gbErCglcsipo136dejwuTMck2J+IVBPT7Vjjyc0wy1fEMji0kpl+7QQB8TVAYsauTZr3e8QWkBmBS5DrKizHub02Lxn8PIMyZMDqShQagZ7v8ALeNdLxQLgpEtSkvrURRQs44rVuBxHTcUsm5elCHNWqRUNcu4oKbkdYDw8hK0pUA4UHDOYaYzFqQtVCpKlApUkgjS4Bc9A9Oh6QiTjEqqEkdiRXegPMc88MftNAMvzFBAunWn4dJ+4Yf4j3EKIBKEC41M6Q/Vi79ztBYw4Bd+wEVTJIFhf7RzvNWNlmIxK2SBK1u7gmnTY0PJhhg8WJaSlCQkuCBtwQW6H6RxRZ3uzb/jR4mWCxJcGv0aJOaxdmGb5h7xIS5tY9bPzBHsrLMsLmLAKaBNankVsP8AUKZchNxTiJ/xi0tLZKkv8Kg48nHy7+esc95brTYnEIWlK9ZTYApNu4NG9IDnZowB1gv8JT02I+hEIky8SuwSUkuLBqcE+bw+yzBJSkCcoLKqtUgttVgz2jrM5QplZgrUkhaUlYWoULAuGDODQbPDNc3EDQZY1LJFdYSGFRVRr67wxGWyk/AhIa1XP/qqPZGKSElC5RSDbwmncUbe3SNqW47LFzlBSk6FOyrVFx0JFnevlHiJMqSCuWSqYlgXDsTwN2a/1EMhhQnUNWkEEAH4TvQ7V2hb/LJpBJ8WkE0WkOOr0I3e8Z+M3v7BM2ZrCST7sKTpUXIYF+SXFaikCGZolqQ2lZSRYaVgAl61FNxudjA4VNlaBMTRwzsRRyASKbvDX2jxaFSKJAOxGwdt42FcjFnSVK+JKWHG7fKCsBhDPCpqiUgp0JUKWuSO9Nt4WZdKMwhAID3LQ6mZ4jDASlS6BPhZTKNa7X5ApWAUe4VhJgVNQVpJZKk2fZv+W4Bb5QTiZfvgChYqVJBJpVyAeoLDszUAiuZi9aCQhWhYfxJIoDbihZjQ0DWhBjZC5YoFBKlOD+deYAvFapctSSliCHHDfe1YdYSVImYZMua/jq7VQaEdqH/+jzAGDxCJiWmAq0gDV+ol2Fdw3SLl68MQS8yStmV9j1rbdttgUe+mYXwzACo8KoQwcg7/AIIfIxSMQ3iDtQ0BS1GPLU9YhjsCiehkEFIA018SON+bgvGdyv3klbLQtLljqSQD5mAcSVLOuS9TUA/3IIPh6kAiFeUZoy9YrdweP3eJ4nE6Z+p+dNnAf6QdN0zcLr0pC0Ot9IGoqJKhT1PUQDRSUrYyyDUKS43Fx0PTrGWnJXJxZrQjUCdiXpSjA7708jvZnHJ1swKVbGwPLetmvBvt1InIlJmSpb6VaVmp0pUL8sGFepMA0whE0BYApQ7N05pfzghlFVnFG2I6P94zGV5iZKHCtQVQ8k8q2dx0AHaNXhMNNUkLKg52TZu9zXkCIDpalE3BcWMC4pUtSvd+JKwHALO3INQ3Yx0yaAsOQ5tShPBi2f4/EAlS025HI+UUJ5uLVIXZSipmOrwgdnf5QUrHSVqDyXKi2opSRXvXo0VYkS1v7wLQxcW+4FLUfiA57oQyPHUEaQX+lL/WAf4kolgFQ0hRZmLO2zVHqIS4/J1LmKm4dSTqDlBoX6E0r5V7wD/MJkqsySdNqvX5GCJeNM51ylLSlNwQxr3uNoxnhM5qpYWzE4qWwXJUQdkjUR/6uGi8YtaCrUgihqpxpewr29IbykGcCFWanJ8uRSr+QijE4ooSqWogosb2PNL9o4z+NJdypoonZjpQU31PTatx594pwecKSn4UglywQP3HEUf/AI6rW8mZqSCzE1cVs1aVBexhonLEIACloKiHLpSa8AtaGs/CbLak6naltzFomEkgP1raJzZKkEAkee3SJ4HArnL0hQSkVUp3YW9dh3jlq2/7Z0GVcBLFzv8A5hlJy50knVQB/DYmhcmwfpD7DZWiSp0LADVCgFGt67FuPSLZGCEyqgCkuSTcnhw3hDEMRHbHgk9akZ5eUV8LqLtQ/Ym3X6R5isCmX/8AIUuS+kOfMkfSNRl+AaapaSTclJUGrQnxVNgfLpGd9sMFNQQqUPeJPxJ1eIdQ90v8zE5OOYzeM7L1OizE5oVzdIBILJ3KablomMyUlRJUhLUDh6E7BTF72BhNLzXSkhThSSxSVDeosb7fhhj7F5oFzED3YoCDQEJAYM5rx3jzYY55ZTbEttOJOc/CpSSoAUJ/0x84uxGfJJCCEuphU/SNLMxAA86D9oqxSZafiSPMR78ZZNXt1hZlE8zlaSwl3JIe1gOrtFeJwsyWoiVMersDWnHIp8vVtPnpSyWAGzfOkLMdhASZsonkj50/aNDxcx0aZroSsEVTQEUfpWrC1Iz2PxBCSg3BINelfpGgEyXiUe7IKZgqCx3uOCT6ikZ3NcIpyVpKXYvZyL9L/WAhkGJJmg7FJD/nP3jTYqSpYBvv6F2bf/cZDLCNXIA+tfsI2+CxktSRrHjBu9D1ihcZpJ4Fz1p+/wBoOydKJhMtSQUkFwd7D1g5eFoooSkBd244HAesApwCpaiRbm0QZbPsMnCYgISTpUywTtVVCd2bzpDbIMwRMV7shwos3cDbcfcRnf8AyQtfvZKxQBJf1B+h+cMPYSSn3iVLPwIKqCj03/8A2enEUaOd7NMSZS2v4TcHvz36VgDB40BZE5ALOKjxcbvbyjS5pijLT7wVZnHI3PVhXyjPe0C0rKJqf1AP9j6fSIC5uU4TEp8CVIUDcM9uC4I9ICxWSTky1IYTEKBSSi4BG4u/Z48yVRM1DbmojVTZrBhXzpzAfPvZ3K5WHCNS5gmgmpYjgOAAR5c2jUTsUQg+8GuWaEoVqSX2UDUUNjE8w0KOoykqp4qeLoQQxekKFhchRmSlkpUPhIY17OD2YQGUGAXKmMogoUtpZclh1e1AzdY2GBzRSKD4R8TWra0W4jMJC/dKmywddHFCDZy1fnHuY5ALyTRnAJvwx+xgDZmDE0FUtQNXKW7U/K1pAyQpIJdyLhyS3n+UEZzA5xMkzFcfqB27g+f48aVE5M1OtLdnt/uKCZWOSoaCHp4tTW6g3/zEyJIBZISOQPKw+0KZstYZgVCtCk6h997iK1klKWOk7g+n4YgYhcxJbShaDUqFCB247GnSKFhKyQoqS9Lgv6jp9YEw2NmIGlbAgnSQb8V6/tHuAxEufODlpiTtR7h25Dn1ign+VzATVK0bNRT9jRx3hRmaioFDKSs0Y8s41DtuI1k1QkgBb1etGpUWhNnAMzSuWsBaC4cPqG6SOr04ioUSpakISpU5KFgbihrdwPrxHTsSuYXKUTDbUEhXzb5GK82xDLDgoFUkHpUEdK0hSFk8Dz/YR5eayeVmneXSf4yYpddAPia7t6j/ADGrk4aXLQyEBIIBuHP/AG3Pn1gfBS0SgZcoCWCSp0jfk9esDy8x0avDqLkAKem2puXc+kdscZGlK1EqYEtGhUtk8UjOSpyRVg780H+I6ZmbJJ1u/Wo5DDr942Dk5imWtirYWJ+0U4nNH/SkgULwoTgpk9X9JILXUVEAeYqewh7leTJlVmHWfkPJRJJ7+kB8+zfJ54So4SUJyFlVWDydVSASWUKqbjrGg/8AHeRzpKdeJPjIZKSxKQOWevc7Rrcf8JSFDpTb7H1gDKV1LsQB13/B6xiYYy7kJIuzZRApx+fKI/xBmS3IdNbXDUcfOI5lIK6gAt5tBGSIUlLWAeNKUmaVgpJLpsQbizQZl09SRsBQC2/1FIOmZIgq1oUR/wAf0ud7OD8r0inE4XQ9L1of3gAsR/8AMQAAVbgU24s/7wxy1aFApX4gSynDgjz2eBThveeJNFAer/SIF5ZBDOPiG/4PlAQxvsmEK1yDT+xR+hP0PrtABSU/ECGNXjYYXFax1p+cwhzecSVy1AhyNKgC/PH3gBkZmqWlnNrNfeKJvtCS6SpIAgefhlS9JNQQ77EcfnMK8tny1YpCCkrSVVNhRzZ3ioPz2YJssKo4IL8U/wARD2Hw51qI+EpNDZI47PSH/tFhpTUlhGoN4Rvzx38oT5Dgv4Vb69RULV+567cbxPtW4kpASlJazdO3pCTN8q1giTUX0Eih6PVrw3SoEUal4p0gLcMFEVPa31+cUZfLwZaxcKqK9oKl5msTGoeQevXmC84w+tLhtSajUGdqaSbhJs4tetisxeXSwErUVDSbguQ9KsW9fnAGZ3maJUtSiahILJvU2qdnF2vAKcYZqEeFtQfxAgpIsCObwVjMJInSjpSFAfEkknUPM33p1iEuXKQh0JCeb+kQeHAuAo6dQsG6bHmtYKy7EqBKedu30PWD0ypa0ApSGO4uNj5/tAQKpK30lSWYMC55cDa1ICzNMrlYlLke7m08XIG1KHveM7JEzCzADvY7KHQ8Rq5hSpgCCFWf6UiqakFBRMGpLUJFtnfmAhKzBEwMRVgW4dx5il4GxMphuQ99xxC4YHTM04dZX/cCUhjWgch4uwuZAkyZo0LBZjS2x+oPURRRmeAE5I0n4TcD1cc7xdlOCqVTFalD4dBIYbk/4gyStOtSVEoJDFQLeZEeYzDzJQDVDu4+o6GAfZemWRUBRLnxVfyPr02hLmyQVJ905VrsB8LGvQDvs/Edg8SFCo7jiAssxL4ucgfAgIdjYqfYdG6w2CMWhalJBQkyzUrIFGFAQ/NIW4qUgKIUUJO4Yf4jRYvAq5BCnZi4UN4XTgmgmJKikMCz0ryOsTUA85UxEwhZYkAAB2G/LfvAGPnKE1N7VcUMCpxmpelLuzubBuKX/wA8ExHH4k3Jc89+naFZMDMcEHevrzCtaylxsSfNvtVrVgefmRSkbqNtRpWlTWghIlapykpWtgtQTpQDXUeRVi+8T5Rp9c9lgU4dPUBXqH+8EZji9IY7+opf7wLg5/u0pSlmA34A/wAQjzTG6iGO14onKWqbM0pN6kjYHctt+4hzhpYQGSNPo9KVMD4LDGTJqPEsueRwO37wZhy7cn89YAky9KXHFf2gb+KNOpi/EkgeV9oBkJcEuwA+uw6n5VgHBcijv0ELMwmEFtxtDaSpk02hRn8xihVXdvX7QFEnGlJ/bjf5w1n4cLDt42oYzX8akLBIppU9+G8qt6xpDsfysAnE1UtQJNzb6fPaCszxA1AsSCGp67QHmrHxXY+kRkzSuWK1Bv8AneAhjsImfhyglSXcBQNQdjCfLMtlSQ0sHU1SW2FfMw1kONQMK8xn6X0ufFUJ6Fz6AEHzgHU+aFS6lyKp7QsKyV1YBqfKCsGAoAsWCfIvf6/LrC7NpolzUpL1Q13qSEjcvWLoabATq1pzBXvA77QmlziQ72p6RNOK0nkcc/aAZrmvT8rAi1JqWDEMRs2/lAWKx4DqbhvzeCJUwe7KqgHnreIBzIMtRKDpdtPTjy+sZjOMwXLmqlu7MzdgfvG2QkLF3b5dI+Te2UlZxs6pL6fCFGjJA7bepMYz890WbfR/Y7H6wxsoO3BB6dPpDyfg0EhRehcEFiHDVa4r2jBf+PSZJQhRD1ZjyLepj6FMxIcB6mz77+ojWN3Ohmp2UYyXMV7uYJktVWWQFJPo3mIIw8yYl/eKD0qC4PNC3zhwnGKD6iCxr0HPaF2aKBCt1pqBzavHSNC/CZfh5jqQNKzdjT/1Jb0aIYzKUzA0wjWBRYDHhjyOl4W5Orw7pVdQ5D7dQzt1hguZqJVqYsxGyqXH/KIFgkzEeCYCGcJUbHo+449OxOCx5QGWApJ2P1HEEYfFFIUlZclil9xb8/xCbFyVJT7wMqWfF4Q6gL7cch4oYZhiZQ0qQkspwzm7edIB9l8NoVNJqV1qPidztY1uevlJGCM1KNkgu+9dxW0MsHLMoln03LuB5PY12jOt0MU4rSNOxqOnMB4wup+nMCZhPDJArpttflo9lYxJFWjSMxhEJAKtS3UP7gwZ3vTpzSAseXJuaW+Qi6cHISOvZnNezR5PlAAAU9fLzp8o8U57emPkWpBLOkbhjs/Y27QzyXCzP4iUVeEBRukgEsosCAxLOQOkN8hywqSJhJSVfAwDtd2O23aKiZycSZYCjIQAtUxYcqUxASg0DOXoHGmpqI74S/bpGg/iBMdmAFOt2t+PFOS4V55WQ6UVDtU1006Nq7iLMPOYf00eNQLA3N2uB87NDDAYH3SAn9QueT05aw6R2qRPGEMAprX6xXJUCSNmEUZmioc9Rx+f5gbBq/q0/wBD8/KRFOcUBoLGvG0JwTT9IBDnlqsG/LwymqdBDVa8K8MyloBNNQFe9evSA0UiY358oA9oG925LVr0i7VQN27tHs+V72WpINSKd9oD5vIzkTsQJMkKUdZEwkFkpS736gDzMfSJMzUhri3aMlKy4SVzFoShBWAVFviVW7bvU8vD7K5tGNj9fz6RRZjpYq9jQ99jCvKphBKFMyqDkHYtxX5Q7xAChXz/AHjPYpapalEbt8uKefmICOIWZMxRK2c+FzYsAzE1qDSFGa4OYVy0ISSJincAkJAqvoL3O6hDb2tyqZOCglQAmLBJIqgJSXIG5KmF9+kNPZuWJaUocqOkMS9GpZ6GvpATw8sS0s4YgFL8nbrUikKMVlS5k6WslIDlS7aiAPDb/kewhvmSTrCz4men9p5ED4vGiWAWKrM16xdIrKUglKLD6mpfzrEZo3hZMxRM12YE/jwbOWQgf9oAXGVKUjnzdvz1hovFMkJ2P2jPIBM6ap6uwr0t9B6wcua4S1niKcYHEjSQ25H7ebNXoIQ+12S61DEAOyWWBcjZXlv5QRhFM92Ct+LQxkYhwxGoh/l/uM5Y7miVh8A8uakB7gMzM/L/AO6xtMPjPeqSlYqmoNq1FIEzdAmnUE+NA8FR4qfCftwehMZ2VmblITqd2BD0SDu+4Ow5jnjvDq9jc5rKWoEoDqFNLs4PB5hdPRMLTWUlaUkGW3iY1ZiHfpE8tzZapkooZT3ZqMPEfT6wxxs7UQvUHdntW3DPs0dRkpGOUZsolRSpyShmKQAH1VarpoesahUlveAhkhmO9Q/FGtFUnDSp5KlAJmJLBbXHB5EMDKVLltMIVzRgfnALPjlmXwCASeQ37HyizIsL7mWEkkhnqXCegLD5wDmhCCLECHGXq8A37n87wDAAL/7D5iPEsxSodyOsCz3QXDgRYMQFB+kAlzeUUqbpRrH8MDpHnDCcUklCqgkN0PMJZ+MCFFN2PWCFmIxAS7Dp1bf7QOtRKSKlq0B2ez9zEWSwN6ddxSx7nbaBZiph+Eh6N50Af0+cfO48NsYxrMoxSlSveFSUrWPFdwE0CXb5DcmKJuYpRRSw4vvEDl884fSDqVdhTyckd4T/AMqmuykDupQASR0TUhtqx9Dbo0/s/N97OMwMJaEMCE/Eoln7AP31XoY1AUAm1ulOrwp9mVSwhSAokoZyBdRFPKjQ9RjfCUBAFL0pT/UaCrNxqAO8KsFNPvCokbdmHPqYb4xPhDnanXiEqTU0ADUeINAqYA4NHpCGbPYE2AJBqOe7esOB40JJ3SK9Yymb5e5UkEALIBIqSBehsbl79meA1eCmOgQbIZIJ1MwDBj4nv+8K8qVq11o7Dyo/n+0NZrBIerQGLz/FTU40S9H9NaNYmbOHJFmB/cQ2yaeSg88C4tW1Q8E5ijWgkAeGo6jcfnWEmEnmWt0gGhB/DCDSrmeEK5r+djAebSRNlFSKrTVnu1x6PSKJOLKkKSbmohYnFgLSymUpem5qxrbdgYDQomBckAkBRA9WZvrC6WlSFsbAE/LeGc/CpWnUx5pufPf5QJhZSUqqxu7qDE/LrSKK52JCgdZa5JgbMMLLUnxFR+HSmzHoN61q8Uz9JUxA1IJ3t0HQ7t9IQYpSZClGWVA1p7wqANyEuSwcWH2hs00CsKEjSbNQ88fnWPVI8LMq/wC1z594pw1UpJLuAwBuKb78RbjVNJX3sLmlfLZ4BXhi0yYxdi1eTX5N8zFk6cn3aSLvdt4GlSE+6M0qZUw6r0cgsB05/wACCUy9KBX4Q/JtAS/iSiVrIuB9aQywUx0JKeIVfxSNCU/EDsNwKM5beGmCU1LdtjAD4ieBehB4qa/X9ozma5aqXPScOlShPVpCXprFSOA48VTseIZ55IUpaUJICigsTahBctWjRrMgkOAHoVU6bP6RmyXoYTL1z5OKWJqVIUlCdDs73uOfy0bpeNRNRrIJZYQWJDKdNm6lvIiJ+2Xs37xInyj/AFEAgsPjSCCAeo8RHLnpGdyTEzEKA0eAnxP13Y+pbjrC2T1NnWICEuQNJq773L9PpBuX4orRVikUJFfX85hJmaU4hCpBKkBW6XBpUpG+kilaXi/KsIcKSJaAiWaEAkjTxw4v15iTKVZdmOJwaFnVpoKittmH5vFcvEpenFfOCMUsBGpJt9/9RjlZisTCSSBtTu0a0NWvEj4VDUnncQpzOecNMQQdaFg/byp+8RxeagSdVNZBAB5/aogDM5yFy0lZHg37t8qfWAN9oc5lS5aTpdZDgbjcF+o2j51meaTlTCfhfY1i3NMYFTC5OkFxu4O7gjn5bQywOHQUAqloSTXx6nIIBB+IUIjnnnZ4z290rIIDOP0k39Ol4cZPlQAGti5fpXnmEeCnkEBY92ApzvQvXnbaNKjMUJYUZj4hu1/OMYfj6smjHEYv3fhjP5jjVF2FSWD82Hz37xDM8e1QfX5duYpyrLFYola1FKGZ03NQ+l7Wv3jcz3dQaf2LlDStRUSCsAEWOkWHNTeHybkdIX4RISQhCWQiiR8z59TeHE4Mygx4joFeaIVoDf3fIuPztC5a0kOadzxGnmYXWktfjj86xmsSDLPwPVmqXq21hS+0FOMqIMoAu/XZ6iFuNl6VEq0kuSCzUJpy5A33gvLBpcqqSblq0HoxfbiL80khVw4UKwqFuQL1JWpTAqIbgBgpvIqUPLpGgV4gBxuYTKWw8O1ABQc/IfUwRKxxYhYUH9OOYDwDQrT594SZ1LElRNkkuCWo+3kS1ekNcRPcagDqFCe34/nAGMne8l1GrT4g16V2q9LQFGCnEmppVqD8/wBRLIZCVrXqAOlZburtwKecIxjyqahKCoFShZKmY9w0aDJcB7ufMCVE6tBYkUuL73ih/JWASGOk22/C8Jc3w+ke8BBDh/pq+bGG+ICkUUagij2t+ecBZniGkkmzH5QGWxC3mAOWUP8AcLEIUJcoztIBALC6aOUkc/KsaHBSQv3ZBYpLEgji9t4An5JKm4ke7bSPCQgMl66l03NqVo+4jOmhOTzXlmYoaUuW/wCo+1zGZzjNP4r+nLUxUoAAHkivWPpifZqUqV7tQVpKdJAOmhDUawaKMD7EYLDHUJaioVBK1FvIFrdIqM7NUmWkJDAJASG4on8849UQEHUqwNQdr77w7zPLMItSQy0tdlOD0qCW848xeT4YywPdkhRZypTnfnpZmi9ptnMnkmZr/wCLeFuHIYkWckUu3V4JlY8BTuSllbGrXA3Jf8vDE5QiXKme7KwW1GoJLVOzuzxnMswU4zRQaGLkiiSWcsbq6V+piK8xWO94tK5brWQUWNACkqGltqOe/MbvJwqWmXqqQPF0Uz084Cw8mWlAlpAAGxF+Se9zBSSWIFuWo1WiCjNM6UzPQO/1P7QhnZvKY6iwNi350gLMJ6tJXqFCwBpV2Y9HhNjcYHSmWFLXym1tgXP05jx8uX9l/WnG3bbYPM5Q/UDUqKnL2PP2izNcy14dSEkeJgHoQCWNeWtGOE9YUlAGpQSCXFQfIgcQz/mSDLIUxZn1JP4HiY8+U1PSZtPisSpSSACENQtf87Ri8ZPV746ElfhtqLk7Cu9adHh1/M5i0MPElvhAHoQa/m+wkhaJhUgaUEVIavQkvQvsY7X+RPJGrmlPxGj3CpnhZWpRZ3ooV6j7Rls/zozpx93qKQaEJuBUEu3doeZnglzHSZzFAcFYJBehqN2736RkJ2DOohgQLlLsXswUHZ39dnjePL8o1Lsfh1yzKSnQoKcqClM6kAsUgk7F7NTU43hlmZloUApan010s1zYCgHSEsvCTAaFwQSg2Hi7bEXaLpOWLLuQ78KL9fDzetYfKNNXPwRnTHYIQPhKr03002dn6QxxGEkkBICyzAkHS3PwafzmITZvhdg+xr2Dt3izLiqQgIK/enVqUVWJPA2HA6RuSG1Er2fkB1FK1hndSiAK8BgfOGODSFVSGGwFh2iqbjipwWY7AeQi/CYgJCdAcHcCwAvw7sG78RdAyrl77QXk4UpwVMkH60gGRNJrXf1hhla/iISkD9SuWGw2rGoyhJVMlrJqz9+0KPbbHz0oQuQlBUpaUKB5UWSbgVLJqd/RiczlvUaQXCX6fuz0ig4tIB5H05iVYIXJVLHiAcBi3JYln2r6NAsrGVKTUeUDZ7mSCpwolxZ6OWp1/PNPgsaoE6R4b2L9j+bRYlPcyxQQD/c1Nqm16dIhLxJUEl1VdxsCG47xjPafELUpGkq8ahLJALsTVq1t27Rr8LL93LCVEkJASly5JFCo0FTQve8IohCfCampepijDp0rUk0q48/8v6wVKWNLhgHLUhdLnKE4BRBQUMGBooXveg6W6xUe/wAoUmehSKyyXP8AxLWA2BMNcYnRMlqSD4lMqjEBjfo4A7kQun5zKlkpUou4sDRvzZ4n/N5a9ASsOQ+j9WkXLGt2/Gho2KxGJdTEmsLc8xulKkh/CglwHY/u32gufmKQlJFQtNCLEF6vxvSMlm2NZCikmrJvU1AJfqASIlWGmX4rVKUWpT5vQxosoniWlCtLuA1bcfKEOTrEuQP71H0Ap+8XypywAk1A0pd6ggD1f7xFb3+POkh6H8pC7GzgUjpt61pGfGaIkS3WsnSPhDFuA4pS0IcvzVeLKl6lJSFsEoAcjzBJNWo1o0grM81EqYQbuPT8+hhtlk5U1XiSQBWot+WirLsPOmKJmSly0pIIHhAURV6urh7VjWYOQgJqpIJ2S1D9zE2aBYPCaB4laiTdgPItc7QnzRLTCA7XH7fnMalUpLNQxnvaJKpfiAdJDHodnpTvGb0bLpBIckXNKvT7bwROzSWGru33qPMwjnoWpQVbZTFvNjc7ecCYpBcAVUoHS93AYj0r6xw/yMd6Y/si7OUywFKIdCxUNuP9v5QkwOUzfeImy0pSAC4WCFbhuCCGL9YMn4kBIQpJSqnhBArt597+cRx2YqVpADKFGV9GH1jhyZ2+T1zuUvYfCZspE6alaKGmrSb7i1qmvaDJrrWlaEpIAJINSQLgDci/lvFBxAMvZKzRSSKEilPTePU41amGhCWqG46deveMXWvE2YoxYQlKwlSg41Eiw5FR61DesV4zLylpoUfEQb3erHfpWPVYwgBExBWkiikuVAhrhrHv9YNwM1M2XqT8NWYeobmMT8ZuL/wtyzGF1JUARXUHo17dmgj+Ty5j6VMjYXIP5zWPFr1KFgvZ6gh/ka224iWli0wKQ9iDT1FvOJMr7OllsATsFpUtLuw0+vf5xCVKSRV37/5i7EgqJKFakmoLUqbA2NiaQ0k+y81SQRNSHFvd6vm/7R3kyynTfdB5ngp6ZiShClS1LJ1JNEamDEF7JDiwd72h5LlhIAYCl+zt9Q/OkCgjo6Pb46Kk4gBdEh3p4f8AkVB/IsKbdYNk+IJ2ZLBo6OjQMmaUy3UpIu70vS+14CGboTL1avCocUqSKdS5byjo6G0CYvGlQAQmqUkHVQgli7t9oWnM1k6QhIukh6F00fpR2qS55aPY6M5XprGbRRjhR0bGyQTZiXSKsW6ObUitWJGiopY16GrEM9RTl3eOjo5bpyTV6VHMCVE6QAFEuD8LnYj8pDyViUlCSCzXJqf8x0dDi5LctVxlrpmKon9b2NK3Y8M28Cifr1DTS1CNL2o7Mewjo6PS2QrX/U1CwIJ+Y9LbbRofZtTSpqzU0SCeEuW+f0jo6CqM1lqSgADU6mCRsCSb9L9IzuczVFaJcsgkuolqeEN9VUjyOiVY0GWTZg91LRLVMmFIU4ACW/uUo+FILG99oeScrTJkD3rmbMrMXSqmNBbwpSABQfCNzHR0QZ/HzZc3QhJCkLIDily16Rs/4ZOGCUSQEBq0DnZyd/OOjoqVNWMUWB2+cSl4dKi+opV3opuht5NHR0BNckpOq52G3++8WmcSATT+5w4IO3WPI6JVZvPsvOsKkTEJlknWlSXI6o28jaFc7DrQdalpW1vCEkAs4cUbe0dHR8zn65NRxzmr0BxikTgKF+or/rrCbOZelEtJWPeIPxWOnYHSG7H8PsdHTjx70xPQi8NNqKmrhjqg/DomBACgnUhTgpNWOx/P89HRzz5LvTPyHz5lArUAsbA3fp5QTIngkOsayDRxUbsLbfWPI6JMOtbbipcmUCRLOhQ/tG8M8BiEuEqKdQAatxYkG4MdHRO5lv8ASb/IFjMsUkKKSpSF1CgKpL7sA1yX7Qwy8zRKQ5rpDvQ+YeOjo9WNtx+X7dt2x//Z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84994" name="Picture 2" descr="http://www.ilovetogo.com/FileUpload/Editor/ImagesUpload/WebContent/Story/5211/14462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3214686"/>
            <a:ext cx="4572000" cy="3324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4291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3. หินรูปทรงประหลาด ในทะเลทรายขาว (</a:t>
            </a:r>
            <a:r>
              <a:rPr lang="en-US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White Desert) </a:t>
            </a: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ประเทศอียิปต์</a:t>
            </a: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357298"/>
            <a:ext cx="8572560" cy="52149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2800" b="1" dirty="0" smtClean="0">
                <a:cs typeface="+mj-cs"/>
              </a:rPr>
              <a:t>ทะเลทรายแห่งนี้ตั้งอยู่ใน </a:t>
            </a:r>
            <a:r>
              <a:rPr lang="en-US" sz="2800" b="1" dirty="0" err="1" smtClean="0">
                <a:cs typeface="+mj-cs"/>
              </a:rPr>
              <a:t>Farafra</a:t>
            </a:r>
            <a:r>
              <a:rPr lang="en-US" sz="2800" b="1" dirty="0" smtClean="0">
                <a:cs typeface="+mj-cs"/>
              </a:rPr>
              <a:t> Oasis </a:t>
            </a:r>
            <a:r>
              <a:rPr lang="th-TH" sz="2800" dirty="0" smtClean="0">
                <a:cs typeface="+mj-cs"/>
              </a:rPr>
              <a:t>มีลักษณะเป็นสีขาวและครีม ประกอบด้วยกลุ่มหินชอล์ครูปทรงประหลาดขนาดใหญ่มากมาย อันเป็นผลงานของพายุทรายที่เกิดขึ้นเป็นครั้งคราว </a:t>
            </a:r>
            <a:endParaRPr lang="en-US" sz="2800" dirty="0" smtClean="0">
              <a:cs typeface="+mj-cs"/>
            </a:endParaRPr>
          </a:p>
        </p:txBody>
      </p:sp>
      <p:sp>
        <p:nvSpPr>
          <p:cNvPr id="82948" name="AutoShape 4" descr="data:image/jpeg;base64,/9j/4AAQSkZJRgABAQAAAQABAAD/2wCEAAkGBxMSEhUUExQWFhUXGB8bGBgYGB0gHRkgHCAfHB4eHx8bICkgIBslHxwcITEiJSkrLy4uGh8zODMtNygtLisBCgoKDg0OGxAQGiwcHCQsLCwsLCwsLCwsLCwsLCwsLCwsLCwsLCwsLCwsLCwsLCwsLCwsLCwsLCwsLCwsLCwsLP/AABEIAKgBLAMBIgACEQEDEQH/xAAbAAACAwEBAQAAAAAAAAAAAAAEBQIDBgABB//EADwQAAECBAUCAwcCBgICAgMAAAECEQADITEEBRJBUWFxIoGRBhMyobHB8ELRFBUjUuHxYnIHkjOyFoKi/8QAGQEBAQEBAQEAAAAAAAAAAAAAAAECAwQF/8QAIxEBAQACAwACAgIDAAAAAAAAAAECEQMhMRJBIlEEExRhcf/aAAwDAQACEQMRAD8AOwmRrHiWJdbgaTbp8mH+YtwmFkvMEyX8NQClIfuwPo8Pk4Un43QSKMXPdgfxoV5plSJ6NPvJiVBQZbAdPhNSOjjpCSRhVmKVBMr3OhCAapFHexfqft2i84FawSVJUkkEobja7H5QskZDiJYSAtKwkukOUuSGqDQEbVNzGky+QlAGoJC7kO4BNwH26RQmUjQ4DVJoClgeSw8vKAcUrSf1Bzp+JnB4Fq1+IbQ5zOVJUfCDLWVMNIYPxpZn9IjOyyYEp1K8SfhUEmxehCVOPtEVnsxlaJWtA8QDpZiSaUbTc0sKxLwolaApKls6jpO12UGq/wBYaZpksykxU0koDhIQwfZ9RUSRxa28ZrHY8JT4ffLclylyEPR1Jpqbp+0A5xM4SQEibL03pMBUkitQ/Iu5gBecKBJQrUHBLPVuR8JHQMW3i/BzxNSjS9AwBlsa0fntHLwWjUsK92U+LxFOkAWcDkduYIGyPHrnTlYhYASNSEoqSl6KZ+wr3jT4daSSpJBBptTpX8tGJwGJ1hgBUkkKZiVeImt6nbYCHWAxTJ0+JkgsABcE8VtyW6RVN5OYyMFKKColSlFbf9ibVNBYbUpCXEe1cxBKpSHTYpLPbZQPyIMIcJmCcRSYZp0O6kJHic6kkp2SAWdnJcuIbiTqCUytKhdTli3/ACenn5U3gt//ACIT5RlhSXSmju+okUe2kBVQ37Rhl44nGgKDhAUmnUOD9PSPpOXezshQ1ziEnYS9mqCSRfygNX/j2QZhnCcsgqdQUE1BoGIZq/ggoHB4MLQChbsf1GtrNt2v1hNneZlEwAjUtgkUZBuxvYOaNWNbjsKiVWXqLlikCoJD0+frCNfstNxMxE5AAlpNQq5IIct+9KdYWodez+LMlKEOBqTXpxRqPzDSdmQQfGEks7l7BQuWYX5jO4nEaFhCh4h4Qx60sYIMibMOvROBSCzoW1CAXYVoPls8cZzS5a1U+Q7JsyK5iy5qtQpYBPhHlT8eHX8Pd9ZCrpc/Z2jLZbOVMWosolYYkAkp0tezAsQ5PIh7l01YR4wun6jUNy42Mdccpl3F2r9qNIlKCaJ1IavJHy6RRKxr6A5DpFB6ftWM/wC2eaFpctwDMXqDUcIFHr1fyHMU4bEkTSsqZIDFyzVqCKloqtJ7O5iUoPvUChcUqLnim0V5r41alJC38SJnhC0jcO1w7Qvkom+NelStUylKBOlKUl7MQCfOBcxRiRKGhGsjw/EBQ1+vXzjnlne5EtFzDLWgAqWFOCClQ28rG96wwyzMQAUlClqFAFXNAAb/AJSMzhMjxSmV7okv8SSCh7gVZ9hTjeIzZGMlEFcqahyAHSXL78HsTuWjz3+6fbFuTTTfaZKEokgELJ8TkVFSWau3yh3hkhaElJKxqceH4WFip6g9f9YZImKWQpCnbdB7lqUa249BD3JM2UiS2kKBIAZnNbuKs1ejRri5M/lrJcbdm0/BpJICFeL4yGYENsS+km4BN4G1GUwUjUjUXOr4Qz1BKhejUvBicxQHClMSHNSPR9oloE9L6UszFWqzcBNPlxHqbTxEwaSplMkuW6V+F9+npaFxwqpqtWhTcKSSG6UeCsQha3SmYliRqGkkhKaFmd3IAYgbwumIShb6piSVU0jwkgVBD0cvxe8Zyxl9QZ/CIDJBo9UlZeo2ZiLfKAliTrUHIUi+qhV0dna+30iS8fqOkaCpOkEsbsb3bl6kCKsNiQpSxNSkoS1Vhwkn/nbj1EUSx2ESUalEJBoNXxKa2zgFv7oXIkhh4FEGoOl386w1xKnmhKAPhcFhpbblxU+loUT3Soj/AOtvJo5ciUxxk+StSVzioHUEpUhtYffqz7vFmae/Cf6MzWAKJUwL0F/hPNSIUDCpAoVTNLlWySSGDA1a3Sh7R4jOSSk+7JQoul1JcDYsS5IjsozK8ymJmq94oh0tpU7CwDPeu8WjEEKNTQ1q4I6Abm47wox81Opa1g6QGFHa1QWuLxqPZiZK0qUzrLAq6WFR07QFWFxi1OoBaHKQkqB/TWldJ9NhDyRjqsXfvFGZ40S0g10pN9j0L/8A2dxCb+cErCUMSSw67t5faM26GrUQohlM1WcfesD5lhpCw0xAVquWIPUEpYj1rFeClTEAFRSSaqP2G8HFRFTUPuRSjcRVYnOcmlSCj3Kl+7KSAkrdm253avrCdWE1O5oeT09I2mY4CXiDrCyg2oHT6U+sI8xyidJctqRymo8xcfSPNyY5S7njNJpGH0uBYhjT09K/OC5OXLxGiShHhSqpH6QQdRPfr16x4lbi4dqfjQTlGMmJJ0ncOHbz6m0Z4sr8tb6IPyvBSMLPWZUuaQUgEgA2ZwdIZq6g273oAWvGICxISlLNqSkBmD1o1GLm28CaMTrZKiHLkgAgAmiWLE/FSo+GGJygkImakyykMWKlKsCQC4AO9XsRHsaEKmBR4WAzFV3+/TpFKsGD4VTSmnwg1fYedPnBeGkyZQesyY5IWosGIcFi5Hd/PaFS8WSsgmwcHtVm9fysATiVSZRdYKyaDxFIsTt258okiekJ1S0BSEjxOouC9d2N7dRzGfxigo6U7gDkv9WdgO4hrOwwlSAdWtTH+mTQVL9Cs7nnyMBBMlGKKl+6SFSwPF4nI2DpPoTatoLy/NNZKJYGoMnwjYAnY1byrEZmeBUsFhRmA2oPrCMY8yZuoDS41jjgjs7iINLIlaQQmYEKVXSQan1Lcu28DTMYpACVEIUP1CoU/c1PoY9xyUz0pXLV4ncB2PYjl7feE+MR7wMtakrFwRQF/Vun+ooJx2R4TGe7mzKTEk6CglO+6S6S7O7A2iX8mwy1hlrJBIIUxL7uRQ/7gHByJklQC00VZYLpVwx7c9Yc4OZLIXYlJdibDs0ZuMoLThpQFWPi7h03DWpEl4UKOsMS2yRX627QJisSh9KFKC1D+moGo3IJ/Ulmu9IAyzNjMWJcwB/7xQ0u4s/7dYvg0EkKJdE1Ap8Jlg+Tgg062rFqZho6jqYuzpG2xJB+cJ8XhVComMTwzgtuDv1iaETFN4gSzN8JfkcHvSKCJ5mBQIQCHNQnbsA48oHmz9beBJY0BCVN/wBgag17l+kSlIWCApShwSCw58vlEkSFLcLD0I1IA1APTy3tzASwUkKK/eJQigq9FeQ68fvBGp1OpXhSKaSS/FGqOkDrl+7YsotV1Cv++0RxOay5bFRSgKLdHLM/HftAdi80AKgEsWuAXb056xXLxXvHBAJQKg3I3c3cV3gbErCglcsipo136dejwuTMck2J+IVBPT7Vjjyc0wy1fEMji0kpl+7QQB8TVAYsauTZr3e8QWkBmBS5DrKizHub02Lxn8PIMyZMDqShQagZ7v8ALeNdLxQLgpEtSkvrURRQs44rVuBxHTcUsm5elCHNWqRUNcu4oKbkdYDw8hK0pUA4UHDOYaYzFqQtVCpKlApUkgjS4Bc9A9Oh6QiTjEqqEkdiRXegPMc88MftNAMvzFBAunWn4dJ+4Yf4j3EKIBKEC41M6Q/Vi79ztBYw4Bd+wEVTJIFhf7RzvNWNlmIxK2SBK1u7gmnTY0PJhhg8WJaSlCQkuCBtwQW6H6RxRZ3uzb/jR4mWCxJcGv0aJOaxdmGb5h7xIS5tY9bPzBHsrLMsLmLAKaBNankVsP8AUKZchNxTiJ/xi0tLZKkv8Kg48nHy7+esc95brTYnEIWlK9ZTYApNu4NG9IDnZowB1gv8JT02I+hEIky8SuwSUkuLBqcE+bw+yzBJSkCcoLKqtUgttVgz2jrM5QplZgrUkhaUlYWoULAuGDODQbPDNc3EDQZY1LJFdYSGFRVRr67wxGWyk/AhIa1XP/qqPZGKSElC5RSDbwmncUbe3SNqW47LFzlBSk6FOyrVFx0JFnevlHiJMqSCuWSqYlgXDsTwN2a/1EMhhQnUNWkEEAH4TvQ7V2hb/LJpBJ8WkE0WkOOr0I3e8Z+M3v7BM2ZrCST7sKTpUXIYF+SXFaikCGZolqQ2lZSRYaVgAl61FNxudjA4VNlaBMTRwzsRRyASKbvDX2jxaFSKJAOxGwdt42FcjFnSVK+JKWHG7fKCsBhDPCpqiUgp0JUKWuSO9Nt4WZdKMwhAID3LQ6mZ4jDASlS6BPhZTKNa7X5ApWAUe4VhJgVNQVpJZKk2fZv+W4Bb5QTiZfvgChYqVJBJpVyAeoLDszUAiuZi9aCQhWhYfxJIoDbihZjQ0DWhBjZC5YoFBKlOD+deYAvFapctSSliCHHDfe1YdYSVImYZMua/jq7VQaEdqH/+jzAGDxCJiWmAq0gDV+ol2Fdw3SLl68MQS8yStmV9j1rbdttgUe+mYXwzACo8KoQwcg7/AIIfIxSMQ3iDtQ0BS1GPLU9YhjsCiehkEFIA018SON+bgvGdyv3klbLQtLljqSQD5mAcSVLOuS9TUA/3IIPh6kAiFeUZoy9YrdweP3eJ4nE6Z+p+dNnAf6QdN0zcLr0pC0Ot9IGoqJKhT1PUQDRSUrYyyDUKS43Fx0PTrGWnJXJxZrQjUCdiXpSjA7708jvZnHJ1swKVbGwPLetmvBvt1InIlJmSpb6VaVmp0pUL8sGFepMA0whE0BYApQ7N05pfzghlFVnFG2I6P94zGV5iZKHCtQVQ8k8q2dx0AHaNXhMNNUkLKg52TZu9zXkCIDpalE3BcWMC4pUtSvd+JKwHALO3INQ3Yx0yaAsOQ5tShPBi2f4/EAlS025HI+UUJ5uLVIXZSipmOrwgdnf5QUrHSVqDyXKi2opSRXvXo0VYkS1v7wLQxcW+4FLUfiA57oQyPHUEaQX+lL/WAf4kolgFQ0hRZmLO2zVHqIS4/J1LmKm4dSTqDlBoX6E0r5V7wD/MJkqsySdNqvX5GCJeNM51ylLSlNwQxr3uNoxnhM5qpYWzE4qWwXJUQdkjUR/6uGi8YtaCrUgihqpxpewr29IbykGcCFWanJ8uRSr+QijE4ooSqWogosb2PNL9o4z+NJdypoonZjpQU31PTatx594pwecKSn4UglywQP3HEUf/AI6rW8mZqSCzE1cVs1aVBexhonLEIACloKiHLpSa8AtaGs/CbLak6naltzFomEkgP1raJzZKkEAkee3SJ4HArnL0hQSkVUp3YW9dh3jlq2/7Z0GVcBLFzv8A5hlJy50knVQB/DYmhcmwfpD7DZWiSp0LADVCgFGt67FuPSLZGCEyqgCkuSTcnhw3hDEMRHbHgk9akZ5eUV8LqLtQ/Ym3X6R5isCmX/8AIUuS+kOfMkfSNRl+AaapaSTclJUGrQnxVNgfLpGd9sMFNQQqUPeJPxJ1eIdQ90v8zE5OOYzeM7L1OizE5oVzdIBILJ3KablomMyUlRJUhLUDh6E7BTF72BhNLzXSkhThSSxSVDeosb7fhhj7F5oFzED3YoCDQEJAYM5rx3jzYY55ZTbEttOJOc/CpSSoAUJ/0x84uxGfJJCCEuphU/SNLMxAA86D9oqxSZafiSPMR78ZZNXt1hZlE8zlaSwl3JIe1gOrtFeJwsyWoiVMersDWnHIp8vVtPnpSyWAGzfOkLMdhASZsonkj50/aNDxcx0aZroSsEVTQEUfpWrC1Iz2PxBCSg3BINelfpGgEyXiUe7IKZgqCx3uOCT6ikZ3NcIpyVpKXYvZyL9L/WAhkGJJmg7FJD/nP3jTYqSpYBvv6F2bf/cZDLCNXIA+tfsI2+CxktSRrHjBu9D1ihcZpJ4Fz1p+/wBoOydKJhMtSQUkFwd7D1g5eFoooSkBd244HAesApwCpaiRbm0QZbPsMnCYgISTpUywTtVVCd2bzpDbIMwRMV7shwos3cDbcfcRnf8AyQtfvZKxQBJf1B+h+cMPYSSn3iVLPwIKqCj03/8A2enEUaOd7NMSZS2v4TcHvz36VgDB40BZE5ALOKjxcbvbyjS5pijLT7wVZnHI3PVhXyjPe0C0rKJqf1AP9j6fSIC5uU4TEp8CVIUDcM9uC4I9ICxWSTky1IYTEKBSSi4BG4u/Z48yVRM1DbmojVTZrBhXzpzAfPvZ3K5WHCNS5gmgmpYjgOAAR5c2jUTsUQg+8GuWaEoVqSX2UDUUNjE8w0KOoykqp4qeLoQQxekKFhchRmSlkpUPhIY17OD2YQGUGAXKmMogoUtpZclh1e1AzdY2GBzRSKD4R8TWra0W4jMJC/dKmywddHFCDZy1fnHuY5ALyTRnAJvwx+xgDZmDE0FUtQNXKW7U/K1pAyQpIJdyLhyS3n+UEZzA5xMkzFcfqB27g+f48aVE5M1OtLdnt/uKCZWOSoaCHp4tTW6g3/zEyJIBZISOQPKw+0KZstYZgVCtCk6h997iK1klKWOk7g+n4YgYhcxJbShaDUqFCB247GnSKFhKyQoqS9Lgv6jp9YEw2NmIGlbAgnSQb8V6/tHuAxEufODlpiTtR7h25Dn1ign+VzATVK0bNRT9jRx3hRmaioFDKSs0Y8s41DtuI1k1QkgBb1etGpUWhNnAMzSuWsBaC4cPqG6SOr04ioUSpakISpU5KFgbihrdwPrxHTsSuYXKUTDbUEhXzb5GK82xDLDgoFUkHpUEdK0hSFk8Dz/YR5eayeVmneXSf4yYpddAPia7t6j/ADGrk4aXLQyEBIIBuHP/AG3Pn1gfBS0SgZcoCWCSp0jfk9esDy8x0avDqLkAKem2puXc+kdscZGlK1EqYEtGhUtk8UjOSpyRVg780H+I6ZmbJJ1u/Wo5DDr942Dk5imWtirYWJ+0U4nNH/SkgULwoTgpk9X9JILXUVEAeYqewh7leTJlVmHWfkPJRJJ7+kB8+zfJ54So4SUJyFlVWDydVSASWUKqbjrGg/8AHeRzpKdeJPjIZKSxKQOWevc7Rrcf8JSFDpTb7H1gDKV1LsQB13/B6xiYYy7kJIuzZRApx+fKI/xBmS3IdNbXDUcfOI5lIK6gAt5tBGSIUlLWAeNKUmaVgpJLpsQbizQZl09SRsBQC2/1FIOmZIgq1oUR/wAf0ud7OD8r0inE4XQ9L1of3gAsR/8AMQAAVbgU24s/7wxy1aFApX4gSynDgjz2eBThveeJNFAer/SIF5ZBDOPiG/4PlAQxvsmEK1yDT+xR+hP0PrtABSU/ECGNXjYYXFax1p+cwhzecSVy1AhyNKgC/PH3gBkZmqWlnNrNfeKJvtCS6SpIAgefhlS9JNQQ77EcfnMK8tny1YpCCkrSVVNhRzZ3ioPz2YJssKo4IL8U/wARD2Hw51qI+EpNDZI47PSH/tFhpTUlhGoN4Rvzx38oT5Dgv4Vb69RULV+567cbxPtW4kpASlJazdO3pCTN8q1giTUX0Eih6PVrw3SoEUal4p0gLcMFEVPa31+cUZfLwZaxcKqK9oKl5msTGoeQevXmC84w+tLhtSajUGdqaSbhJs4tetisxeXSwErUVDSbguQ9KsW9fnAGZ3maJUtSiahILJvU2qdnF2vAKcYZqEeFtQfxAgpIsCObwVjMJInSjpSFAfEkknUPM33p1iEuXKQh0JCeb+kQeHAuAo6dQsG6bHmtYKy7EqBKedu30PWD0ypa0ApSGO4uNj5/tAQKpK30lSWYMC55cDa1ICzNMrlYlLke7m08XIG1KHveM7JEzCzADvY7KHQ8Rq5hSpgCCFWf6UiqakFBRMGpLUJFtnfmAhKzBEwMRVgW4dx5il4GxMphuQ99xxC4YHTM04dZX/cCUhjWgch4uwuZAkyZo0LBZjS2x+oPURRRmeAE5I0n4TcD1cc7xdlOCqVTFalD4dBIYbk/4gyStOtSVEoJDFQLeZEeYzDzJQDVDu4+o6GAfZemWRUBRLnxVfyPr02hLmyQVJ905VrsB8LGvQDvs/Edg8SFCo7jiAssxL4ucgfAgIdjYqfYdG6w2CMWhalJBQkyzUrIFGFAQ/NIW4qUgKIUUJO4Yf4jRYvAq5BCnZi4UN4XTgmgmJKikMCz0ryOsTUA85UxEwhZYkAAB2G/LfvAGPnKE1N7VcUMCpxmpelLuzubBuKX/wA8ExHH4k3Jc89+naFZMDMcEHevrzCtaylxsSfNvtVrVgefmRSkbqNtRpWlTWghIlapykpWtgtQTpQDXUeRVi+8T5Rp9c9lgU4dPUBXqH+8EZji9IY7+opf7wLg5/u0pSlmA34A/wAQjzTG6iGO14onKWqbM0pN6kjYHctt+4hzhpYQGSNPo9KVMD4LDGTJqPEsueRwO37wZhy7cn89YAky9KXHFf2gb+KNOpi/EkgeV9oBkJcEuwA+uw6n5VgHBcijv0ELMwmEFtxtDaSpk02hRn8xihVXdvX7QFEnGlJ/bjf5w1n4cLDt42oYzX8akLBIppU9+G8qt6xpDsfysAnE1UtQJNzb6fPaCszxA1AsSCGp67QHmrHxXY+kRkzSuWK1Bv8AneAhjsImfhyglSXcBQNQdjCfLMtlSQ0sHU1SW2FfMw1kONQMK8xn6X0ufFUJ6Fz6AEHzgHU+aFS6lyKp7QsKyV1YBqfKCsGAoAsWCfIvf6/LrC7NpolzUpL1Q13qSEjcvWLoabATq1pzBXvA77QmlziQ72p6RNOK0nkcc/aAZrmvT8rAi1JqWDEMRs2/lAWKx4DqbhvzeCJUwe7KqgHnreIBzIMtRKDpdtPTjy+sZjOMwXLmqlu7MzdgfvG2QkLF3b5dI+Te2UlZxs6pL6fCFGjJA7bepMYz890WbfR/Y7H6wxsoO3BB6dPpDyfg0EhRehcEFiHDVa4r2jBf+PSZJQhRD1ZjyLepj6FMxIcB6mz77+ojWN3Ohmp2UYyXMV7uYJktVWWQFJPo3mIIw8yYl/eKD0qC4PNC3zhwnGKD6iCxr0HPaF2aKBCt1pqBzavHSNC/CZfh5jqQNKzdjT/1Jb0aIYzKUzA0wjWBRYDHhjyOl4W5Orw7pVdQ5D7dQzt1hguZqJVqYsxGyqXH/KIFgkzEeCYCGcJUbHo+449OxOCx5QGWApJ2P1HEEYfFFIUlZclil9xb8/xCbFyVJT7wMqWfF4Q6gL7cch4oYZhiZQ0qQkspwzm7edIB9l8NoVNJqV1qPidztY1uevlJGCM1KNkgu+9dxW0MsHLMoln03LuB5PY12jOt0MU4rSNOxqOnMB4wup+nMCZhPDJArpttflo9lYxJFWjSMxhEJAKtS3UP7gwZ3vTpzSAseXJuaW+Qi6cHISOvZnNezR5PlAAAU9fLzp8o8U57emPkWpBLOkbhjs/Y27QzyXCzP4iUVeEBRukgEsosCAxLOQOkN8hywqSJhJSVfAwDtd2O23aKiZycSZYCjIQAtUxYcqUxASg0DOXoHGmpqI74S/bpGg/iBMdmAFOt2t+PFOS4V55WQ6UVDtU1006Nq7iLMPOYf00eNQLA3N2uB87NDDAYH3SAn9QueT05aw6R2qRPGEMAprX6xXJUCSNmEUZmioc9Rx+f5gbBq/q0/wBD8/KRFOcUBoLGvG0JwTT9IBDnlqsG/LwymqdBDVa8K8MyloBNNQFe9evSA0UiY358oA9oG925LVr0i7VQN27tHs+V72WpINSKd9oD5vIzkTsQJMkKUdZEwkFkpS736gDzMfSJMzUhri3aMlKy4SVzFoShBWAVFviVW7bvU8vD7K5tGNj9fz6RRZjpYq9jQ99jCvKphBKFMyqDkHYtxX5Q7xAChXz/AHjPYpapalEbt8uKefmICOIWZMxRK2c+FzYsAzE1qDSFGa4OYVy0ISSJincAkJAqvoL3O6hDb2tyqZOCglQAmLBJIqgJSXIG5KmF9+kNPZuWJaUocqOkMS9GpZ6GvpATw8sS0s4YgFL8nbrUikKMVlS5k6WslIDlS7aiAPDb/kewhvmSTrCz4men9p5ED4vGiWAWKrM16xdIrKUglKLD6mpfzrEZo3hZMxRM12YE/jwbOWQgf9oAXGVKUjnzdvz1hovFMkJ2P2jPIBM6ap6uwr0t9B6wcua4S1niKcYHEjSQ25H7ebNXoIQ+12S61DEAOyWWBcjZXlv5QRhFM92Ct+LQxkYhwxGoh/l/uM5Y7miVh8A8uakB7gMzM/L/AO6xtMPjPeqSlYqmoNq1FIEzdAmnUE+NA8FR4qfCftwehMZ2VmblITqd2BD0SDu+4Ow5jnjvDq9jc5rKWoEoDqFNLs4PB5hdPRMLTWUlaUkGW3iY1ZiHfpE8tzZapkooZT3ZqMPEfT6wxxs7UQvUHdntW3DPs0dRkpGOUZsolRSpyShmKQAH1VarpoesahUlveAhkhmO9Q/FGtFUnDSp5KlAJmJLBbXHB5EMDKVLltMIVzRgfnALPjlmXwCASeQ37HyizIsL7mWEkkhnqXCegLD5wDmhCCLECHGXq8A37n87wDAAL/7D5iPEsxSodyOsCz3QXDgRYMQFB+kAlzeUUqbpRrH8MDpHnDCcUklCqgkN0PMJZ+MCFFN2PWCFmIxAS7Dp1bf7QOtRKSKlq0B2ez9zEWSwN6ddxSx7nbaBZiph+Eh6N50Af0+cfO48NsYxrMoxSlSveFSUrWPFdwE0CXb5DcmKJuYpRRSw4vvEDl884fSDqVdhTyckd4T/AMqmuykDupQASR0TUhtqx9Dbo0/s/N97OMwMJaEMCE/Eoln7AP31XoY1AUAm1ulOrwp9mVSwhSAokoZyBdRFPKjQ9RjfCUBAFL0pT/UaCrNxqAO8KsFNPvCokbdmHPqYb4xPhDnanXiEqTU0ADUeINAqYA4NHpCGbPYE2AJBqOe7esOB40JJ3SK9Yymb5e5UkEALIBIqSBehsbl79meA1eCmOgQbIZIJ1MwDBj4nv+8K8qVq11o7Dyo/n+0NZrBIerQGLz/FTU40S9H9NaNYmbOHJFmB/cQ2yaeSg88C4tW1Q8E5ijWgkAeGo6jcfnWEmEnmWt0gGhB/DCDSrmeEK5r+djAebSRNlFSKrTVnu1x6PSKJOLKkKSbmohYnFgLSymUpem5qxrbdgYDQomBckAkBRA9WZvrC6WlSFsbAE/LeGc/CpWnUx5pufPf5QJhZSUqqxu7qDE/LrSKK52JCgdZa5JgbMMLLUnxFR+HSmzHoN61q8Uz9JUxA1IJ3t0HQ7t9IQYpSZClGWVA1p7wqANyEuSwcWH2hs00CsKEjSbNQ88fnWPVI8LMq/wC1z594pw1UpJLuAwBuKb78RbjVNJX3sLmlfLZ4BXhi0yYxdi1eTX5N8zFk6cn3aSLvdt4GlSE+6M0qZUw6r0cgsB05/wACCUy9KBX4Q/JtAS/iSiVrIuB9aQywUx0JKeIVfxSNCU/EDsNwKM5beGmCU1LdtjAD4ieBehB4qa/X9ozma5aqXPScOlShPVpCXprFSOA48VTseIZ55IUpaUJICigsTahBctWjRrMgkOAHoVU6bP6RmyXoYTL1z5OKWJqVIUlCdDs73uOfy0bpeNRNRrIJZYQWJDKdNm6lvIiJ+2Xs37xInyj/AFEAgsPjSCCAeo8RHLnpGdyTEzEKA0eAnxP13Y+pbjrC2T1NnWICEuQNJq773L9PpBuX4orRVikUJFfX85hJmaU4hCpBKkBW6XBpUpG+kilaXi/KsIcKSJaAiWaEAkjTxw4v15iTKVZdmOJwaFnVpoKittmH5vFcvEpenFfOCMUsBGpJt9/9RjlZisTCSSBtTu0a0NWvEj4VDUnncQpzOecNMQQdaFg/byp+8RxeagSdVNZBAB5/aogDM5yFy0lZHg37t8qfWAN9oc5lS5aTpdZDgbjcF+o2j51meaTlTCfhfY1i3NMYFTC5OkFxu4O7gjn5bQywOHQUAqloSTXx6nIIBB+IUIjnnnZ4z290rIIDOP0k39Ol4cZPlQAGti5fpXnmEeCnkEBY92ApzvQvXnbaNKjMUJYUZj4hu1/OMYfj6smjHEYv3fhjP5jjVF2FSWD82Hz37xDM8e1QfX5duYpyrLFYola1FKGZ03NQ+l7Wv3jcz3dQaf2LlDStRUSCsAEWOkWHNTeHybkdIX4RISQhCWQiiR8z59TeHE4Mygx4joFeaIVoDf3fIuPztC5a0kOadzxGnmYXWktfjj86xmsSDLPwPVmqXq21hS+0FOMqIMoAu/XZ6iFuNl6VEq0kuSCzUJpy5A33gvLBpcqqSblq0HoxfbiL80khVw4UKwqFuQL1JWpTAqIbgBgpvIqUPLpGgV4gBxuYTKWw8O1ABQc/IfUwRKxxYhYUH9OOYDwDQrT594SZ1LElRNkkuCWo+3kS1ekNcRPcagDqFCe34/nAGMne8l1GrT4g16V2q9LQFGCnEmppVqD8/wBRLIZCVrXqAOlZburtwKecIxjyqahKCoFShZKmY9w0aDJcB7ufMCVE6tBYkUuL73ih/JWASGOk22/C8Jc3w+ke8BBDh/pq+bGG+ICkUUagij2t+ecBZniGkkmzH5QGWxC3mAOWUP8AcLEIUJcoztIBALC6aOUkc/KsaHBSQv3ZBYpLEgji9t4An5JKm4ke7bSPCQgMl66l03NqVo+4jOmhOTzXlmYoaUuW/wCo+1zGZzjNP4r+nLUxUoAAHkivWPpifZqUqV7tQVpKdJAOmhDUawaKMD7EYLDHUJaioVBK1FvIFrdIqM7NUmWkJDAJASG4on8849UQEHUqwNQdr77w7zPLMItSQy0tdlOD0qCW848xeT4YywPdkhRZypTnfnpZmi9ptnMnkmZr/wCLeFuHIYkWckUu3V4JlY8BTuSllbGrXA3Jf8vDE5QiXKme7KwW1GoJLVOzuzxnMswU4zRQaGLkiiSWcsbq6V+piK8xWO94tK5brWQUWNACkqGltqOe/MbvJwqWmXqqQPF0Uz084Cw8mWlAlpAAGxF+Se9zBSSWIFuWo1WiCjNM6UzPQO/1P7QhnZvKY6iwNi350gLMJ6tJXqFCwBpV2Y9HhNjcYHSmWFLXym1tgXP05jx8uX9l/WnG3bbYPM5Q/UDUqKnL2PP2izNcy14dSEkeJgHoQCWNeWtGOE9YUlAGpQSCXFQfIgcQz/mSDLIUxZn1JP4HiY8+U1PSZtPisSpSSACENQtf87Ri8ZPV746ElfhtqLk7Cu9adHh1/M5i0MPElvhAHoQa/m+wkhaJhUgaUEVIavQkvQvsY7X+RPJGrmlPxGj3CpnhZWpRZ3ooV6j7Rls/zozpx93qKQaEJuBUEu3doeZnglzHSZzFAcFYJBehqN2736RkJ2DOohgQLlLsXswUHZ39dnjePL8o1Lsfh1yzKSnQoKcqClM6kAsUgk7F7NTU43hlmZloUApan010s1zYCgHSEsvCTAaFwQSg2Hi7bEXaLpOWLLuQ78KL9fDzetYfKNNXPwRnTHYIQPhKr03002dn6QxxGEkkBICyzAkHS3PwafzmITZvhdg+xr2Dt3izLiqQgIK/enVqUVWJPA2HA6RuSG1Er2fkB1FK1hndSiAK8BgfOGODSFVSGGwFh2iqbjipwWY7AeQi/CYgJCdAcHcCwAvw7sG78RdAyrl77QXk4UpwVMkH60gGRNJrXf1hhla/iISkD9SuWGw2rGoyhJVMlrJqz9+0KPbbHz0oQuQlBUpaUKB5UWSbgVLJqd/RiczlvUaQXCX6fuz0ig4tIB5H05iVYIXJVLHiAcBi3JYln2r6NAsrGVKTUeUDZ7mSCpwolxZ6OWp1/PNPgsaoE6R4b2L9j+bRYlPcyxQQD/c1Nqm16dIhLxJUEl1VdxsCG47xjPafELUpGkq8ahLJALsTVq1t27Rr8LL93LCVEkJASly5JFCo0FTQve8IohCfCampepijDp0rUk0q48/8v6wVKWNLhgHLUhdLnKE4BRBQUMGBooXveg6W6xUe/wAoUmehSKyyXP8AxLWA2BMNcYnRMlqSD4lMqjEBjfo4A7kQun5zKlkpUou4sDRvzZ4n/N5a9ASsOQ+j9WkXLGt2/Gho2KxGJdTEmsLc8xulKkh/CglwHY/u32gufmKQlJFQtNCLEF6vxvSMlm2NZCikmrJvU1AJfqASIlWGmX4rVKUWpT5vQxosoniWlCtLuA1bcfKEOTrEuQP71H0Ap+8XypywAk1A0pd6ggD1f7xFb3+POkh6H8pC7GzgUjpt61pGfGaIkS3WsnSPhDFuA4pS0IcvzVeLKl6lJSFsEoAcjzBJNWo1o0grM81EqYQbuPT8+hhtlk5U1XiSQBWot+WirLsPOmKJmSly0pIIHhAURV6urh7VjWYOQgJqpIJ2S1D9zE2aBYPCaB4laiTdgPItc7QnzRLTCA7XH7fnMalUpLNQxnvaJKpfiAdJDHodnpTvGb0bLpBIckXNKvT7bwROzSWGru33qPMwjnoWpQVbZTFvNjc7ecCYpBcAVUoHS93AYj0r6xw/yMd6Y/si7OUywFKIdCxUNuP9v5QkwOUzfeImy0pSAC4WCFbhuCCGL9YMn4kBIQpJSqnhBArt597+cRx2YqVpADKFGV9GH1jhyZ2+T1zuUvYfCZspE6alaKGmrSb7i1qmvaDJrrWlaEpIAJINSQLgDci/lvFBxAMvZKzRSSKEilPTePU41amGhCWqG46deveMXWvE2YoxYQlKwlSg41Eiw5FR61DesV4zLylpoUfEQb3erHfpWPVYwgBExBWkiikuVAhrhrHv9YNwM1M2XqT8NWYeobmMT8ZuL/wtyzGF1JUARXUHo17dmgj+Ty5j6VMjYXIP5zWPFr1KFgvZ6gh/ka224iWli0wKQ9iDT1FvOJMr7OllsATsFpUtLuw0+vf5xCVKSRV37/5i7EgqJKFakmoLUqbA2NiaQ0k+y81SQRNSHFvd6vm/7R3kyynTfdB5ngp6ZiShClS1LJ1JNEamDEF7JDiwd72h5LlhIAYCl+zt9Q/OkCgjo6Pb46Kk4gBdEh3p4f8AkVB/IsKbdYNk+IJ2ZLBo6OjQMmaUy3UpIu70vS+14CGboTL1avCocUqSKdS5byjo6G0CYvGlQAQmqUkHVQgli7t9oWnM1k6QhIukh6F00fpR2qS55aPY6M5XprGbRRjhR0bGyQTZiXSKsW6ObUitWJGiopY16GrEM9RTl3eOjo5bpyTV6VHMCVE6QAFEuD8LnYj8pDyViUlCSCzXJqf8x0dDi5LctVxlrpmKon9b2NK3Y8M28Cifr1DTS1CNL2o7Mewjo6PS2QrX/U1CwIJ+Y9LbbRofZtTSpqzU0SCeEuW+f0jo6CqM1lqSgADU6mCRsCSb9L9IzuczVFaJcsgkuolqeEN9VUjyOiVY0GWTZg91LRLVMmFIU4ACW/uUo+FILG99oeScrTJkD3rmbMrMXSqmNBbwpSABQfCNzHR0QZ/HzZc3QhJCkLIDily16Rs/4ZOGCUSQEBq0DnZyd/OOjoqVNWMUWB2+cSl4dKi+opV3opuht5NHR0BNckpOq52G3++8WmcSATT+5w4IO3WPI6JVZvPsvOsKkTEJlknWlSXI6o28jaFc7DrQdalpW1vCEkAs4cUbe0dHR8zn65NRxzmr0BxikTgKF+or/rrCbOZelEtJWPeIPxWOnYHSG7H8PsdHTjx70xPQi8NNqKmrhjqg/DomBACgnUhTgpNWOx/P89HRzz5LvTPyHz5lArUAsbA3fp5QTIngkOsayDRxUbsLbfWPI6JMOtbbipcmUCRLOhQ/tG8M8BiEuEqKdQAatxYkG4MdHRO5lv8ASb/IFjMsUkKKSpSF1CgKpL7sA1yX7Qwy8zRKQ5rpDvQ+YeOjo9WNtx+X7dt2x//Z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86018" name="Picture 2" descr="http://www.ilovetogo.com/FileUpload/Editor/ImagesUpload/WebContent/Story/5211/14462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2428868"/>
            <a:ext cx="5286380" cy="3843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4291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4. บ่อน้ำพุร้อนสีเลือด (</a:t>
            </a:r>
            <a:r>
              <a:rPr lang="en-US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Blood Pond Hot Spring) </a:t>
            </a: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ที่เบปปุ ประเทศญี่ปุ่น</a:t>
            </a: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357298"/>
            <a:ext cx="8572560" cy="52149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2800" b="1" dirty="0" smtClean="0">
                <a:cs typeface="+mj-cs"/>
              </a:rPr>
              <a:t>น้ำพุร้อนสีเลือด (</a:t>
            </a:r>
            <a:r>
              <a:rPr lang="en-US" sz="2800" b="1" dirty="0" err="1" smtClean="0">
                <a:cs typeface="+mj-cs"/>
              </a:rPr>
              <a:t>Chinoike</a:t>
            </a:r>
            <a:r>
              <a:rPr lang="en-US" sz="2800" b="1" dirty="0" smtClean="0">
                <a:cs typeface="+mj-cs"/>
              </a:rPr>
              <a:t> </a:t>
            </a:r>
            <a:r>
              <a:rPr lang="en-US" sz="2800" b="1" dirty="0" err="1" smtClean="0">
                <a:cs typeface="+mj-cs"/>
              </a:rPr>
              <a:t>Jigoku</a:t>
            </a:r>
            <a:r>
              <a:rPr lang="en-US" sz="2800" b="1" dirty="0" smtClean="0">
                <a:cs typeface="+mj-cs"/>
              </a:rPr>
              <a:t>) </a:t>
            </a:r>
            <a:r>
              <a:rPr lang="th-TH" sz="2800" dirty="0" smtClean="0">
                <a:cs typeface="+mj-cs"/>
              </a:rPr>
              <a:t>เป็นหนึ่งในบ่อน้ำพุร้อนชื่อดังของเมืองเบปปุ ในจังหวัดโออิตะ บนเกาะคิวชู สาเหตุที่น้ำพุมีสีเลือดเนื่องจากมีธาตุเหล็กอยู่ในปริมาณมากนั่นเอง </a:t>
            </a:r>
            <a:endParaRPr lang="en-US" sz="2800" dirty="0" smtClean="0">
              <a:cs typeface="+mj-cs"/>
            </a:endParaRPr>
          </a:p>
        </p:txBody>
      </p:sp>
      <p:sp>
        <p:nvSpPr>
          <p:cNvPr id="82948" name="AutoShape 4" descr="data:image/jpeg;base64,/9j/4AAQSkZJRgABAQAAAQABAAD/2wCEAAkGBxMSEhUUExQWFhUXGB8bGBgYGB0gHRkgHCAfHB4eHx8bICkgIBslHxwcITEiJSkrLy4uGh8zODMtNygtLisBCgoKDg0OGxAQGiwcHCQsLCwsLCwsLCwsLCwsLCwsLCwsLCwsLCwsLCwsLCwsLCwsLCwsLCwsLCwsLCwsLCwsLP/AABEIAKgBLAMBIgACEQEDEQH/xAAbAAACAwEBAQAAAAAAAAAAAAAEBQIDBgABB//EADwQAAECBAUCAwcCBgICAgMAAAECEQADITEEBRJBUWFxIoGRBhMyobHB8ELRFBUjUuHxYnIHkjOyFoKi/8QAGQEBAQEBAQEAAAAAAAAAAAAAAAECAwQF/8QAIxEBAQACAwACAgIDAAAAAAAAAAECEQMhMRJBIlEEExRhcf/aAAwDAQACEQMRAD8AOwmRrHiWJdbgaTbp8mH+YtwmFkvMEyX8NQClIfuwPo8Pk4Un43QSKMXPdgfxoV5plSJ6NPvJiVBQZbAdPhNSOjjpCSRhVmKVBMr3OhCAapFHexfqft2i84FawSVJUkkEobja7H5QskZDiJYSAtKwkukOUuSGqDQEbVNzGky+QlAGoJC7kO4BNwH26RQmUjQ4DVJoClgeSw8vKAcUrSf1Bzp+JnB4Fq1+IbQ5zOVJUfCDLWVMNIYPxpZn9IjOyyYEp1K8SfhUEmxehCVOPtEVnsxlaJWtA8QDpZiSaUbTc0sKxLwolaApKls6jpO12UGq/wBYaZpksykxU0koDhIQwfZ9RUSRxa28ZrHY8JT4ffLclylyEPR1Jpqbp+0A5xM4SQEibL03pMBUkitQ/Iu5gBecKBJQrUHBLPVuR8JHQMW3i/BzxNSjS9AwBlsa0fntHLwWjUsK92U+LxFOkAWcDkduYIGyPHrnTlYhYASNSEoqSl6KZ+wr3jT4daSSpJBBptTpX8tGJwGJ1hgBUkkKZiVeImt6nbYCHWAxTJ0+JkgsABcE8VtyW6RVN5OYyMFKKColSlFbf9ibVNBYbUpCXEe1cxBKpSHTYpLPbZQPyIMIcJmCcRSYZp0O6kJHic6kkp2SAWdnJcuIbiTqCUytKhdTli3/ACenn5U3gt//ACIT5RlhSXSmju+okUe2kBVQ37Rhl44nGgKDhAUmnUOD9PSPpOXezshQ1ziEnYS9mqCSRfygNX/j2QZhnCcsgqdQUE1BoGIZq/ggoHB4MLQChbsf1GtrNt2v1hNneZlEwAjUtgkUZBuxvYOaNWNbjsKiVWXqLlikCoJD0+frCNfstNxMxE5AAlpNQq5IIct+9KdYWodez+LMlKEOBqTXpxRqPzDSdmQQfGEks7l7BQuWYX5jO4nEaFhCh4h4Qx60sYIMibMOvROBSCzoW1CAXYVoPls8cZzS5a1U+Q7JsyK5iy5qtQpYBPhHlT8eHX8Pd9ZCrpc/Z2jLZbOVMWosolYYkAkp0tezAsQ5PIh7l01YR4wun6jUNy42Mdccpl3F2r9qNIlKCaJ1IavJHy6RRKxr6A5DpFB6ftWM/wC2eaFpctwDMXqDUcIFHr1fyHMU4bEkTSsqZIDFyzVqCKloqtJ7O5iUoPvUChcUqLnim0V5r41alJC38SJnhC0jcO1w7Qvkom+NelStUylKBOlKUl7MQCfOBcxRiRKGhGsjw/EBQ1+vXzjnlne5EtFzDLWgAqWFOCClQ28rG96wwyzMQAUlClqFAFXNAAb/AJSMzhMjxSmV7okv8SSCh7gVZ9hTjeIzZGMlEFcqahyAHSXL78HsTuWjz3+6fbFuTTTfaZKEokgELJ8TkVFSWau3yh3hkhaElJKxqceH4WFip6g9f9YZImKWQpCnbdB7lqUa249BD3JM2UiS2kKBIAZnNbuKs1ejRri5M/lrJcbdm0/BpJICFeL4yGYENsS+km4BN4G1GUwUjUjUXOr4Qz1BKhejUvBicxQHClMSHNSPR9oloE9L6UszFWqzcBNPlxHqbTxEwaSplMkuW6V+F9+npaFxwqpqtWhTcKSSG6UeCsQha3SmYliRqGkkhKaFmd3IAYgbwumIShb6piSVU0jwkgVBD0cvxe8Zyxl9QZ/CIDJBo9UlZeo2ZiLfKAliTrUHIUi+qhV0dna+30iS8fqOkaCpOkEsbsb3bl6kCKsNiQpSxNSkoS1Vhwkn/nbj1EUSx2ESUalEJBoNXxKa2zgFv7oXIkhh4FEGoOl386w1xKnmhKAPhcFhpbblxU+loUT3Soj/AOtvJo5ciUxxk+StSVzioHUEpUhtYffqz7vFmae/Cf6MzWAKJUwL0F/hPNSIUDCpAoVTNLlWySSGDA1a3Sh7R4jOSSk+7JQoul1JcDYsS5IjsozK8ymJmq94oh0tpU7CwDPeu8WjEEKNTQ1q4I6Abm47wox81Opa1g6QGFHa1QWuLxqPZiZK0qUzrLAq6WFR07QFWFxi1OoBaHKQkqB/TWldJ9NhDyRjqsXfvFGZ40S0g10pN9j0L/8A2dxCb+cErCUMSSw67t5faM26GrUQohlM1WcfesD5lhpCw0xAVquWIPUEpYj1rFeClTEAFRSSaqP2G8HFRFTUPuRSjcRVYnOcmlSCj3Kl+7KSAkrdm253avrCdWE1O5oeT09I2mY4CXiDrCyg2oHT6U+sI8xyidJctqRymo8xcfSPNyY5S7njNJpGH0uBYhjT09K/OC5OXLxGiShHhSqpH6QQdRPfr16x4lbi4dqfjQTlGMmJJ0ncOHbz6m0Z4sr8tb6IPyvBSMLPWZUuaQUgEgA2ZwdIZq6g273oAWvGICxISlLNqSkBmD1o1GLm28CaMTrZKiHLkgAgAmiWLE/FSo+GGJygkImakyykMWKlKsCQC4AO9XsRHsaEKmBR4WAzFV3+/TpFKsGD4VTSmnwg1fYedPnBeGkyZQesyY5IWosGIcFi5Hd/PaFS8WSsgmwcHtVm9fysATiVSZRdYKyaDxFIsTt258okiekJ1S0BSEjxOouC9d2N7dRzGfxigo6U7gDkv9WdgO4hrOwwlSAdWtTH+mTQVL9Cs7nnyMBBMlGKKl+6SFSwPF4nI2DpPoTatoLy/NNZKJYGoMnwjYAnY1byrEZmeBUsFhRmA2oPrCMY8yZuoDS41jjgjs7iINLIlaQQmYEKVXSQan1Lcu28DTMYpACVEIUP1CoU/c1PoY9xyUz0pXLV4ncB2PYjl7feE+MR7wMtakrFwRQF/Vun+ooJx2R4TGe7mzKTEk6CglO+6S6S7O7A2iX8mwy1hlrJBIIUxL7uRQ/7gHByJklQC00VZYLpVwx7c9Yc4OZLIXYlJdibDs0ZuMoLThpQFWPi7h03DWpEl4UKOsMS2yRX627QJisSh9KFKC1D+moGo3IJ/Ulmu9IAyzNjMWJcwB/7xQ0u4s/7dYvg0EkKJdE1Ap8Jlg+Tgg062rFqZho6jqYuzpG2xJB+cJ8XhVComMTwzgtuDv1iaETFN4gSzN8JfkcHvSKCJ5mBQIQCHNQnbsA48oHmz9beBJY0BCVN/wBgag17l+kSlIWCApShwSCw58vlEkSFLcLD0I1IA1APTy3tzASwUkKK/eJQigq9FeQ68fvBGp1OpXhSKaSS/FGqOkDrl+7YsotV1Cv++0RxOay5bFRSgKLdHLM/HftAdi80AKgEsWuAXb056xXLxXvHBAJQKg3I3c3cV3gbErCglcsipo136dejwuTMck2J+IVBPT7Vjjyc0wy1fEMji0kpl+7QQB8TVAYsauTZr3e8QWkBmBS5DrKizHub02Lxn8PIMyZMDqShQagZ7v8ALeNdLxQLgpEtSkvrURRQs44rVuBxHTcUsm5elCHNWqRUNcu4oKbkdYDw8hK0pUA4UHDOYaYzFqQtVCpKlApUkgjS4Bc9A9Oh6QiTjEqqEkdiRXegPMc88MftNAMvzFBAunWn4dJ+4Yf4j3EKIBKEC41M6Q/Vi79ztBYw4Bd+wEVTJIFhf7RzvNWNlmIxK2SBK1u7gmnTY0PJhhg8WJaSlCQkuCBtwQW6H6RxRZ3uzb/jR4mWCxJcGv0aJOaxdmGb5h7xIS5tY9bPzBHsrLMsLmLAKaBNankVsP8AUKZchNxTiJ/xi0tLZKkv8Kg48nHy7+esc95brTYnEIWlK9ZTYApNu4NG9IDnZowB1gv8JT02I+hEIky8SuwSUkuLBqcE+bw+yzBJSkCcoLKqtUgttVgz2jrM5QplZgrUkhaUlYWoULAuGDODQbPDNc3EDQZY1LJFdYSGFRVRr67wxGWyk/AhIa1XP/qqPZGKSElC5RSDbwmncUbe3SNqW47LFzlBSk6FOyrVFx0JFnevlHiJMqSCuWSqYlgXDsTwN2a/1EMhhQnUNWkEEAH4TvQ7V2hb/LJpBJ8WkE0WkOOr0I3e8Z+M3v7BM2ZrCST7sKTpUXIYF+SXFaikCGZolqQ2lZSRYaVgAl61FNxudjA4VNlaBMTRwzsRRyASKbvDX2jxaFSKJAOxGwdt42FcjFnSVK+JKWHG7fKCsBhDPCpqiUgp0JUKWuSO9Nt4WZdKMwhAID3LQ6mZ4jDASlS6BPhZTKNa7X5ApWAUe4VhJgVNQVpJZKk2fZv+W4Bb5QTiZfvgChYqVJBJpVyAeoLDszUAiuZi9aCQhWhYfxJIoDbihZjQ0DWhBjZC5YoFBKlOD+deYAvFapctSSliCHHDfe1YdYSVImYZMua/jq7VQaEdqH/+jzAGDxCJiWmAq0gDV+ol2Fdw3SLl68MQS8yStmV9j1rbdttgUe+mYXwzACo8KoQwcg7/AIIfIxSMQ3iDtQ0BS1GPLU9YhjsCiehkEFIA018SON+bgvGdyv3klbLQtLljqSQD5mAcSVLOuS9TUA/3IIPh6kAiFeUZoy9YrdweP3eJ4nE6Z+p+dNnAf6QdN0zcLr0pC0Ot9IGoqJKhT1PUQDRSUrYyyDUKS43Fx0PTrGWnJXJxZrQjUCdiXpSjA7708jvZnHJ1swKVbGwPLetmvBvt1InIlJmSpb6VaVmp0pUL8sGFepMA0whE0BYApQ7N05pfzghlFVnFG2I6P94zGV5iZKHCtQVQ8k8q2dx0AHaNXhMNNUkLKg52TZu9zXkCIDpalE3BcWMC4pUtSvd+JKwHALO3INQ3Yx0yaAsOQ5tShPBi2f4/EAlS025HI+UUJ5uLVIXZSipmOrwgdnf5QUrHSVqDyXKi2opSRXvXo0VYkS1v7wLQxcW+4FLUfiA57oQyPHUEaQX+lL/WAf4kolgFQ0hRZmLO2zVHqIS4/J1LmKm4dSTqDlBoX6E0r5V7wD/MJkqsySdNqvX5GCJeNM51ylLSlNwQxr3uNoxnhM5qpYWzE4qWwXJUQdkjUR/6uGi8YtaCrUgihqpxpewr29IbykGcCFWanJ8uRSr+QijE4ooSqWogosb2PNL9o4z+NJdypoonZjpQU31PTatx594pwecKSn4UglywQP3HEUf/AI6rW8mZqSCzE1cVs1aVBexhonLEIACloKiHLpSa8AtaGs/CbLak6naltzFomEkgP1raJzZKkEAkee3SJ4HArnL0hQSkVUp3YW9dh3jlq2/7Z0GVcBLFzv8A5hlJy50knVQB/DYmhcmwfpD7DZWiSp0LADVCgFGt67FuPSLZGCEyqgCkuSTcnhw3hDEMRHbHgk9akZ5eUV8LqLtQ/Ym3X6R5isCmX/8AIUuS+kOfMkfSNRl+AaapaSTclJUGrQnxVNgfLpGd9sMFNQQqUPeJPxJ1eIdQ90v8zE5OOYzeM7L1OizE5oVzdIBILJ3KablomMyUlRJUhLUDh6E7BTF72BhNLzXSkhThSSxSVDeosb7fhhj7F5oFzED3YoCDQEJAYM5rx3jzYY55ZTbEttOJOc/CpSSoAUJ/0x84uxGfJJCCEuphU/SNLMxAA86D9oqxSZafiSPMR78ZZNXt1hZlE8zlaSwl3JIe1gOrtFeJwsyWoiVMersDWnHIp8vVtPnpSyWAGzfOkLMdhASZsonkj50/aNDxcx0aZroSsEVTQEUfpWrC1Iz2PxBCSg3BINelfpGgEyXiUe7IKZgqCx3uOCT6ikZ3NcIpyVpKXYvZyL9L/WAhkGJJmg7FJD/nP3jTYqSpYBvv6F2bf/cZDLCNXIA+tfsI2+CxktSRrHjBu9D1ihcZpJ4Fz1p+/wBoOydKJhMtSQUkFwd7D1g5eFoooSkBd244HAesApwCpaiRbm0QZbPsMnCYgISTpUywTtVVCd2bzpDbIMwRMV7shwos3cDbcfcRnf8AyQtfvZKxQBJf1B+h+cMPYSSn3iVLPwIKqCj03/8A2enEUaOd7NMSZS2v4TcHvz36VgDB40BZE5ALOKjxcbvbyjS5pijLT7wVZnHI3PVhXyjPe0C0rKJqf1AP9j6fSIC5uU4TEp8CVIUDcM9uC4I9ICxWSTky1IYTEKBSSi4BG4u/Z48yVRM1DbmojVTZrBhXzpzAfPvZ3K5WHCNS5gmgmpYjgOAAR5c2jUTsUQg+8GuWaEoVqSX2UDUUNjE8w0KOoykqp4qeLoQQxekKFhchRmSlkpUPhIY17OD2YQGUGAXKmMogoUtpZclh1e1AzdY2GBzRSKD4R8TWra0W4jMJC/dKmywddHFCDZy1fnHuY5ALyTRnAJvwx+xgDZmDE0FUtQNXKW7U/K1pAyQpIJdyLhyS3n+UEZzA5xMkzFcfqB27g+f48aVE5M1OtLdnt/uKCZWOSoaCHp4tTW6g3/zEyJIBZISOQPKw+0KZstYZgVCtCk6h997iK1klKWOk7g+n4YgYhcxJbShaDUqFCB247GnSKFhKyQoqS9Lgv6jp9YEw2NmIGlbAgnSQb8V6/tHuAxEufODlpiTtR7h25Dn1ign+VzATVK0bNRT9jRx3hRmaioFDKSs0Y8s41DtuI1k1QkgBb1etGpUWhNnAMzSuWsBaC4cPqG6SOr04ioUSpakISpU5KFgbihrdwPrxHTsSuYXKUTDbUEhXzb5GK82xDLDgoFUkHpUEdK0hSFk8Dz/YR5eayeVmneXSf4yYpddAPia7t6j/ADGrk4aXLQyEBIIBuHP/AG3Pn1gfBS0SgZcoCWCSp0jfk9esDy8x0avDqLkAKem2puXc+kdscZGlK1EqYEtGhUtk8UjOSpyRVg780H+I6ZmbJJ1u/Wo5DDr942Dk5imWtirYWJ+0U4nNH/SkgULwoTgpk9X9JILXUVEAeYqewh7leTJlVmHWfkPJRJJ7+kB8+zfJ54So4SUJyFlVWDydVSASWUKqbjrGg/8AHeRzpKdeJPjIZKSxKQOWevc7Rrcf8JSFDpTb7H1gDKV1LsQB13/B6xiYYy7kJIuzZRApx+fKI/xBmS3IdNbXDUcfOI5lIK6gAt5tBGSIUlLWAeNKUmaVgpJLpsQbizQZl09SRsBQC2/1FIOmZIgq1oUR/wAf0ud7OD8r0inE4XQ9L1of3gAsR/8AMQAAVbgU24s/7wxy1aFApX4gSynDgjz2eBThveeJNFAer/SIF5ZBDOPiG/4PlAQxvsmEK1yDT+xR+hP0PrtABSU/ECGNXjYYXFax1p+cwhzecSVy1AhyNKgC/PH3gBkZmqWlnNrNfeKJvtCS6SpIAgefhlS9JNQQ77EcfnMK8tny1YpCCkrSVVNhRzZ3ioPz2YJssKo4IL8U/wARD2Hw51qI+EpNDZI47PSH/tFhpTUlhGoN4Rvzx38oT5Dgv4Vb69RULV+567cbxPtW4kpASlJazdO3pCTN8q1giTUX0Eih6PVrw3SoEUal4p0gLcMFEVPa31+cUZfLwZaxcKqK9oKl5msTGoeQevXmC84w+tLhtSajUGdqaSbhJs4tetisxeXSwErUVDSbguQ9KsW9fnAGZ3maJUtSiahILJvU2qdnF2vAKcYZqEeFtQfxAgpIsCObwVjMJInSjpSFAfEkknUPM33p1iEuXKQh0JCeb+kQeHAuAo6dQsG6bHmtYKy7EqBKedu30PWD0ypa0ApSGO4uNj5/tAQKpK30lSWYMC55cDa1ICzNMrlYlLke7m08XIG1KHveM7JEzCzADvY7KHQ8Rq5hSpgCCFWf6UiqakFBRMGpLUJFtnfmAhKzBEwMRVgW4dx5il4GxMphuQ99xxC4YHTM04dZX/cCUhjWgch4uwuZAkyZo0LBZjS2x+oPURRRmeAE5I0n4TcD1cc7xdlOCqVTFalD4dBIYbk/4gyStOtSVEoJDFQLeZEeYzDzJQDVDu4+o6GAfZemWRUBRLnxVfyPr02hLmyQVJ905VrsB8LGvQDvs/Edg8SFCo7jiAssxL4ucgfAgIdjYqfYdG6w2CMWhalJBQkyzUrIFGFAQ/NIW4qUgKIUUJO4Yf4jRYvAq5BCnZi4UN4XTgmgmJKikMCz0ryOsTUA85UxEwhZYkAAB2G/LfvAGPnKE1N7VcUMCpxmpelLuzubBuKX/wA8ExHH4k3Jc89+naFZMDMcEHevrzCtaylxsSfNvtVrVgefmRSkbqNtRpWlTWghIlapykpWtgtQTpQDXUeRVi+8T5Rp9c9lgU4dPUBXqH+8EZji9IY7+opf7wLg5/u0pSlmA34A/wAQjzTG6iGO14onKWqbM0pN6kjYHctt+4hzhpYQGSNPo9KVMD4LDGTJqPEsueRwO37wZhy7cn89YAky9KXHFf2gb+KNOpi/EkgeV9oBkJcEuwA+uw6n5VgHBcijv0ELMwmEFtxtDaSpk02hRn8xihVXdvX7QFEnGlJ/bjf5w1n4cLDt42oYzX8akLBIppU9+G8qt6xpDsfysAnE1UtQJNzb6fPaCszxA1AsSCGp67QHmrHxXY+kRkzSuWK1Bv8AneAhjsImfhyglSXcBQNQdjCfLMtlSQ0sHU1SW2FfMw1kONQMK8xn6X0ufFUJ6Fz6AEHzgHU+aFS6lyKp7QsKyV1YBqfKCsGAoAsWCfIvf6/LrC7NpolzUpL1Q13qSEjcvWLoabATq1pzBXvA77QmlziQ72p6RNOK0nkcc/aAZrmvT8rAi1JqWDEMRs2/lAWKx4DqbhvzeCJUwe7KqgHnreIBzIMtRKDpdtPTjy+sZjOMwXLmqlu7MzdgfvG2QkLF3b5dI+Te2UlZxs6pL6fCFGjJA7bepMYz890WbfR/Y7H6wxsoO3BB6dPpDyfg0EhRehcEFiHDVa4r2jBf+PSZJQhRD1ZjyLepj6FMxIcB6mz77+ojWN3Ohmp2UYyXMV7uYJktVWWQFJPo3mIIw8yYl/eKD0qC4PNC3zhwnGKD6iCxr0HPaF2aKBCt1pqBzavHSNC/CZfh5jqQNKzdjT/1Jb0aIYzKUzA0wjWBRYDHhjyOl4W5Orw7pVdQ5D7dQzt1hguZqJVqYsxGyqXH/KIFgkzEeCYCGcJUbHo+449OxOCx5QGWApJ2P1HEEYfFFIUlZclil9xb8/xCbFyVJT7wMqWfF4Q6gL7cch4oYZhiZQ0qQkspwzm7edIB9l8NoVNJqV1qPidztY1uevlJGCM1KNkgu+9dxW0MsHLMoln03LuB5PY12jOt0MU4rSNOxqOnMB4wup+nMCZhPDJArpttflo9lYxJFWjSMxhEJAKtS3UP7gwZ3vTpzSAseXJuaW+Qi6cHISOvZnNezR5PlAAAU9fLzp8o8U57emPkWpBLOkbhjs/Y27QzyXCzP4iUVeEBRukgEsosCAxLOQOkN8hywqSJhJSVfAwDtd2O23aKiZycSZYCjIQAtUxYcqUxASg0DOXoHGmpqI74S/bpGg/iBMdmAFOt2t+PFOS4V55WQ6UVDtU1006Nq7iLMPOYf00eNQLA3N2uB87NDDAYH3SAn9QueT05aw6R2qRPGEMAprX6xXJUCSNmEUZmioc9Rx+f5gbBq/q0/wBD8/KRFOcUBoLGvG0JwTT9IBDnlqsG/LwymqdBDVa8K8MyloBNNQFe9evSA0UiY358oA9oG925LVr0i7VQN27tHs+V72WpINSKd9oD5vIzkTsQJMkKUdZEwkFkpS736gDzMfSJMzUhri3aMlKy4SVzFoShBWAVFviVW7bvU8vD7K5tGNj9fz6RRZjpYq9jQ99jCvKphBKFMyqDkHYtxX5Q7xAChXz/AHjPYpapalEbt8uKefmICOIWZMxRK2c+FzYsAzE1qDSFGa4OYVy0ISSJincAkJAqvoL3O6hDb2tyqZOCglQAmLBJIqgJSXIG5KmF9+kNPZuWJaUocqOkMS9GpZ6GvpATw8sS0s4YgFL8nbrUikKMVlS5k6WslIDlS7aiAPDb/kewhvmSTrCz4men9p5ED4vGiWAWKrM16xdIrKUglKLD6mpfzrEZo3hZMxRM12YE/jwbOWQgf9oAXGVKUjnzdvz1hovFMkJ2P2jPIBM6ap6uwr0t9B6wcua4S1niKcYHEjSQ25H7ebNXoIQ+12S61DEAOyWWBcjZXlv5QRhFM92Ct+LQxkYhwxGoh/l/uM5Y7miVh8A8uakB7gMzM/L/AO6xtMPjPeqSlYqmoNq1FIEzdAmnUE+NA8FR4qfCftwehMZ2VmblITqd2BD0SDu+4Ow5jnjvDq9jc5rKWoEoDqFNLs4PB5hdPRMLTWUlaUkGW3iY1ZiHfpE8tzZapkooZT3ZqMPEfT6wxxs7UQvUHdntW3DPs0dRkpGOUZsolRSpyShmKQAH1VarpoesahUlveAhkhmO9Q/FGtFUnDSp5KlAJmJLBbXHB5EMDKVLltMIVzRgfnALPjlmXwCASeQ37HyizIsL7mWEkkhnqXCegLD5wDmhCCLECHGXq8A37n87wDAAL/7D5iPEsxSodyOsCz3QXDgRYMQFB+kAlzeUUqbpRrH8MDpHnDCcUklCqgkN0PMJZ+MCFFN2PWCFmIxAS7Dp1bf7QOtRKSKlq0B2ez9zEWSwN6ddxSx7nbaBZiph+Eh6N50Af0+cfO48NsYxrMoxSlSveFSUrWPFdwE0CXb5DcmKJuYpRRSw4vvEDl884fSDqVdhTyckd4T/AMqmuykDupQASR0TUhtqx9Dbo0/s/N97OMwMJaEMCE/Eoln7AP31XoY1AUAm1ulOrwp9mVSwhSAokoZyBdRFPKjQ9RjfCUBAFL0pT/UaCrNxqAO8KsFNPvCokbdmHPqYb4xPhDnanXiEqTU0ADUeINAqYA4NHpCGbPYE2AJBqOe7esOB40JJ3SK9Yymb5e5UkEALIBIqSBehsbl79meA1eCmOgQbIZIJ1MwDBj4nv+8K8qVq11o7Dyo/n+0NZrBIerQGLz/FTU40S9H9NaNYmbOHJFmB/cQ2yaeSg88C4tW1Q8E5ijWgkAeGo6jcfnWEmEnmWt0gGhB/DCDSrmeEK5r+djAebSRNlFSKrTVnu1x6PSKJOLKkKSbmohYnFgLSymUpem5qxrbdgYDQomBckAkBRA9WZvrC6WlSFsbAE/LeGc/CpWnUx5pufPf5QJhZSUqqxu7qDE/LrSKK52JCgdZa5JgbMMLLUnxFR+HSmzHoN61q8Uz9JUxA1IJ3t0HQ7t9IQYpSZClGWVA1p7wqANyEuSwcWH2hs00CsKEjSbNQ88fnWPVI8LMq/wC1z594pw1UpJLuAwBuKb78RbjVNJX3sLmlfLZ4BXhi0yYxdi1eTX5N8zFk6cn3aSLvdt4GlSE+6M0qZUw6r0cgsB05/wACCUy9KBX4Q/JtAS/iSiVrIuB9aQywUx0JKeIVfxSNCU/EDsNwKM5beGmCU1LdtjAD4ieBehB4qa/X9ozma5aqXPScOlShPVpCXprFSOA48VTseIZ55IUpaUJICigsTahBctWjRrMgkOAHoVU6bP6RmyXoYTL1z5OKWJqVIUlCdDs73uOfy0bpeNRNRrIJZYQWJDKdNm6lvIiJ+2Xs37xInyj/AFEAgsPjSCCAeo8RHLnpGdyTEzEKA0eAnxP13Y+pbjrC2T1NnWICEuQNJq773L9PpBuX4orRVikUJFfX85hJmaU4hCpBKkBW6XBpUpG+kilaXi/KsIcKSJaAiWaEAkjTxw4v15iTKVZdmOJwaFnVpoKittmH5vFcvEpenFfOCMUsBGpJt9/9RjlZisTCSSBtTu0a0NWvEj4VDUnncQpzOecNMQQdaFg/byp+8RxeagSdVNZBAB5/aogDM5yFy0lZHg37t8qfWAN9oc5lS5aTpdZDgbjcF+o2j51meaTlTCfhfY1i3NMYFTC5OkFxu4O7gjn5bQywOHQUAqloSTXx6nIIBB+IUIjnnnZ4z290rIIDOP0k39Ol4cZPlQAGti5fpXnmEeCnkEBY92ApzvQvXnbaNKjMUJYUZj4hu1/OMYfj6smjHEYv3fhjP5jjVF2FSWD82Hz37xDM8e1QfX5duYpyrLFYola1FKGZ03NQ+l7Wv3jcz3dQaf2LlDStRUSCsAEWOkWHNTeHybkdIX4RISQhCWQiiR8z59TeHE4Mygx4joFeaIVoDf3fIuPztC5a0kOadzxGnmYXWktfjj86xmsSDLPwPVmqXq21hS+0FOMqIMoAu/XZ6iFuNl6VEq0kuSCzUJpy5A33gvLBpcqqSblq0HoxfbiL80khVw4UKwqFuQL1JWpTAqIbgBgpvIqUPLpGgV4gBxuYTKWw8O1ABQc/IfUwRKxxYhYUH9OOYDwDQrT594SZ1LElRNkkuCWo+3kS1ekNcRPcagDqFCe34/nAGMne8l1GrT4g16V2q9LQFGCnEmppVqD8/wBRLIZCVrXqAOlZburtwKecIxjyqahKCoFShZKmY9w0aDJcB7ufMCVE6tBYkUuL73ih/JWASGOk22/C8Jc3w+ke8BBDh/pq+bGG+ICkUUagij2t+ecBZniGkkmzH5QGWxC3mAOWUP8AcLEIUJcoztIBALC6aOUkc/KsaHBSQv3ZBYpLEgji9t4An5JKm4ke7bSPCQgMl66l03NqVo+4jOmhOTzXlmYoaUuW/wCo+1zGZzjNP4r+nLUxUoAAHkivWPpifZqUqV7tQVpKdJAOmhDUawaKMD7EYLDHUJaioVBK1FvIFrdIqM7NUmWkJDAJASG4on8849UQEHUqwNQdr77w7zPLMItSQy0tdlOD0qCW848xeT4YywPdkhRZypTnfnpZmi9ptnMnkmZr/wCLeFuHIYkWckUu3V4JlY8BTuSllbGrXA3Jf8vDE5QiXKme7KwW1GoJLVOzuzxnMswU4zRQaGLkiiSWcsbq6V+piK8xWO94tK5brWQUWNACkqGltqOe/MbvJwqWmXqqQPF0Uz084Cw8mWlAlpAAGxF+Se9zBSSWIFuWo1WiCjNM6UzPQO/1P7QhnZvKY6iwNi350gLMJ6tJXqFCwBpV2Y9HhNjcYHSmWFLXym1tgXP05jx8uX9l/WnG3bbYPM5Q/UDUqKnL2PP2izNcy14dSEkeJgHoQCWNeWtGOE9YUlAGpQSCXFQfIgcQz/mSDLIUxZn1JP4HiY8+U1PSZtPisSpSSACENQtf87Ri8ZPV746ElfhtqLk7Cu9adHh1/M5i0MPElvhAHoQa/m+wkhaJhUgaUEVIavQkvQvsY7X+RPJGrmlPxGj3CpnhZWpRZ3ooV6j7Rls/zozpx93qKQaEJuBUEu3doeZnglzHSZzFAcFYJBehqN2736RkJ2DOohgQLlLsXswUHZ39dnjePL8o1Lsfh1yzKSnQoKcqClM6kAsUgk7F7NTU43hlmZloUApan010s1zYCgHSEsvCTAaFwQSg2Hi7bEXaLpOWLLuQ78KL9fDzetYfKNNXPwRnTHYIQPhKr03002dn6QxxGEkkBICyzAkHS3PwafzmITZvhdg+xr2Dt3izLiqQgIK/enVqUVWJPA2HA6RuSG1Er2fkB1FK1hndSiAK8BgfOGODSFVSGGwFh2iqbjipwWY7AeQi/CYgJCdAcHcCwAvw7sG78RdAyrl77QXk4UpwVMkH60gGRNJrXf1hhla/iISkD9SuWGw2rGoyhJVMlrJqz9+0KPbbHz0oQuQlBUpaUKB5UWSbgVLJqd/RiczlvUaQXCX6fuz0ig4tIB5H05iVYIXJVLHiAcBi3JYln2r6NAsrGVKTUeUDZ7mSCpwolxZ6OWp1/PNPgsaoE6R4b2L9j+bRYlPcyxQQD/c1Nqm16dIhLxJUEl1VdxsCG47xjPafELUpGkq8ahLJALsTVq1t27Rr8LL93LCVEkJASly5JFCo0FTQve8IohCfCampepijDp0rUk0q48/8v6wVKWNLhgHLUhdLnKE4BRBQUMGBooXveg6W6xUe/wAoUmehSKyyXP8AxLWA2BMNcYnRMlqSD4lMqjEBjfo4A7kQun5zKlkpUou4sDRvzZ4n/N5a9ASsOQ+j9WkXLGt2/Gho2KxGJdTEmsLc8xulKkh/CglwHY/u32gufmKQlJFQtNCLEF6vxvSMlm2NZCikmrJvU1AJfqASIlWGmX4rVKUWpT5vQxosoniWlCtLuA1bcfKEOTrEuQP71H0Ap+8XypywAk1A0pd6ggD1f7xFb3+POkh6H8pC7GzgUjpt61pGfGaIkS3WsnSPhDFuA4pS0IcvzVeLKl6lJSFsEoAcjzBJNWo1o0grM81EqYQbuPT8+hhtlk5U1XiSQBWot+WirLsPOmKJmSly0pIIHhAURV6urh7VjWYOQgJqpIJ2S1D9zE2aBYPCaB4laiTdgPItc7QnzRLTCA7XH7fnMalUpLNQxnvaJKpfiAdJDHodnpTvGb0bLpBIckXNKvT7bwROzSWGru33qPMwjnoWpQVbZTFvNjc7ecCYpBcAVUoHS93AYj0r6xw/yMd6Y/si7OUywFKIdCxUNuP9v5QkwOUzfeImy0pSAC4WCFbhuCCGL9YMn4kBIQpJSqnhBArt597+cRx2YqVpADKFGV9GH1jhyZ2+T1zuUvYfCZspE6alaKGmrSb7i1qmvaDJrrWlaEpIAJINSQLgDci/lvFBxAMvZKzRSSKEilPTePU41amGhCWqG46deveMXWvE2YoxYQlKwlSg41Eiw5FR61DesV4zLylpoUfEQb3erHfpWPVYwgBExBWkiikuVAhrhrHv9YNwM1M2XqT8NWYeobmMT8ZuL/wtyzGF1JUARXUHo17dmgj+Ty5j6VMjYXIP5zWPFr1KFgvZ6gh/ka224iWli0wKQ9iDT1FvOJMr7OllsATsFpUtLuw0+vf5xCVKSRV37/5i7EgqJKFakmoLUqbA2NiaQ0k+y81SQRNSHFvd6vm/7R3kyynTfdB5ngp6ZiShClS1LJ1JNEamDEF7JDiwd72h5LlhIAYCl+zt9Q/OkCgjo6Pb46Kk4gBdEh3p4f8AkVB/IsKbdYNk+IJ2ZLBo6OjQMmaUy3UpIu70vS+14CGboTL1avCocUqSKdS5byjo6G0CYvGlQAQmqUkHVQgli7t9oWnM1k6QhIukh6F00fpR2qS55aPY6M5XprGbRRjhR0bGyQTZiXSKsW6ObUitWJGiopY16GrEM9RTl3eOjo5bpyTV6VHMCVE6QAFEuD8LnYj8pDyViUlCSCzXJqf8x0dDi5LctVxlrpmKon9b2NK3Y8M28Cifr1DTS1CNL2o7Mewjo6PS2QrX/U1CwIJ+Y9LbbRofZtTSpqzU0SCeEuW+f0jo6CqM1lqSgADU6mCRsCSb9L9IzuczVFaJcsgkuolqeEN9VUjyOiVY0GWTZg91LRLVMmFIU4ACW/uUo+FILG99oeScrTJkD3rmbMrMXSqmNBbwpSABQfCNzHR0QZ/HzZc3QhJCkLIDily16Rs/4ZOGCUSQEBq0DnZyd/OOjoqVNWMUWB2+cSl4dKi+opV3opuht5NHR0BNckpOq52G3++8WmcSATT+5w4IO3WPI6JVZvPsvOsKkTEJlknWlSXI6o28jaFc7DrQdalpW1vCEkAs4cUbe0dHR8zn65NRxzmr0BxikTgKF+or/rrCbOZelEtJWPeIPxWOnYHSG7H8PsdHTjx70xPQi8NNqKmrhjqg/DomBACgnUhTgpNWOx/P89HRzz5LvTPyHz5lArUAsbA3fp5QTIngkOsayDRxUbsLbfWPI6JMOtbbipcmUCRLOhQ/tG8M8BiEuEqKdQAatxYkG4MdHRO5lv8ASb/IFjMsUkKKSpSF1CgKpL7sA1yX7Qwy8zRKQ5rpDvQ+YeOjo9WNtx+X7dt2x//Z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87042" name="Picture 2" descr="http://www.ilovetogo.com/FileUpload/Editor/ImagesUpload/WebContent/Story/5211/14462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2428868"/>
            <a:ext cx="5643570" cy="4115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4291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5. Giant's Causeway </a:t>
            </a: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ที่ไอร์แลนด์เหนือ</a:t>
            </a: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357298"/>
            <a:ext cx="8572560" cy="52149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>
                <a:cs typeface="+mj-cs"/>
              </a:rPr>
              <a:t>Giant's </a:t>
            </a:r>
            <a:r>
              <a:rPr lang="en-US" sz="2800" b="1" dirty="0" smtClean="0">
                <a:cs typeface="+mj-cs"/>
              </a:rPr>
              <a:t>Causeway </a:t>
            </a:r>
            <a:r>
              <a:rPr lang="th-TH" sz="2800" dirty="0" smtClean="0">
                <a:cs typeface="+mj-cs"/>
              </a:rPr>
              <a:t>เป็นชายฝั่งที่เกิดจากการเย็นตัวของหินภูเขาไฟเมื่อประมาณ 50,000 ถึง 60,000 ปีที่ผ่านมา ก่อให้เกิดหินรูปหกเหลี่ยมและหินแท่งสี่เหลี่ยมกว่า 40,000 แท่ง องค์การยูเนสโกได้ขึ้นทะเบียน </a:t>
            </a:r>
            <a:r>
              <a:rPr lang="en-US" sz="2800" dirty="0" smtClean="0">
                <a:cs typeface="+mj-cs"/>
              </a:rPr>
              <a:t>Giant´s Causeway </a:t>
            </a:r>
            <a:r>
              <a:rPr lang="th-TH" sz="2800" dirty="0" smtClean="0">
                <a:cs typeface="+mj-cs"/>
              </a:rPr>
              <a:t>เป็นมรดกโลกทางธรรมชาติมาตั้งแต่ปี ค.ศ. 1986 (พ.ศ. 2529)</a:t>
            </a:r>
            <a:endParaRPr lang="en-US" sz="2800" dirty="0" smtClean="0">
              <a:cs typeface="+mj-cs"/>
            </a:endParaRPr>
          </a:p>
        </p:txBody>
      </p:sp>
      <p:sp>
        <p:nvSpPr>
          <p:cNvPr id="82948" name="AutoShape 4" descr="data:image/jpeg;base64,/9j/4AAQSkZJRgABAQAAAQABAAD/2wCEAAkGBxMSEhUUExQWFhUXGB8bGBgYGB0gHRkgHCAfHB4eHx8bICkgIBslHxwcITEiJSkrLy4uGh8zODMtNygtLisBCgoKDg0OGxAQGiwcHCQsLCwsLCwsLCwsLCwsLCwsLCwsLCwsLCwsLCwsLCwsLCwsLCwsLCwsLCwsLCwsLCwsLP/AABEIAKgBLAMBIgACEQEDEQH/xAAbAAACAwEBAQAAAAAAAAAAAAAEBQIDBgABB//EADwQAAECBAUCAwcCBgICAgMAAAECEQADITEEBRJBUWFxIoGRBhMyobHB8ELRFBUjUuHxYnIHkjOyFoKi/8QAGQEBAQEBAQEAAAAAAAAAAAAAAAECAwQF/8QAIxEBAQACAwACAgIDAAAAAAAAAAECEQMhMRJBIlEEExRhcf/aAAwDAQACEQMRAD8AOwmRrHiWJdbgaTbp8mH+YtwmFkvMEyX8NQClIfuwPo8Pk4Un43QSKMXPdgfxoV5plSJ6NPvJiVBQZbAdPhNSOjjpCSRhVmKVBMr3OhCAapFHexfqft2i84FawSVJUkkEobja7H5QskZDiJYSAtKwkukOUuSGqDQEbVNzGky+QlAGoJC7kO4BNwH26RQmUjQ4DVJoClgeSw8vKAcUrSf1Bzp+JnB4Fq1+IbQ5zOVJUfCDLWVMNIYPxpZn9IjOyyYEp1K8SfhUEmxehCVOPtEVnsxlaJWtA8QDpZiSaUbTc0sKxLwolaApKls6jpO12UGq/wBYaZpksykxU0koDhIQwfZ9RUSRxa28ZrHY8JT4ffLclylyEPR1Jpqbp+0A5xM4SQEibL03pMBUkitQ/Iu5gBecKBJQrUHBLPVuR8JHQMW3i/BzxNSjS9AwBlsa0fntHLwWjUsK92U+LxFOkAWcDkduYIGyPHrnTlYhYASNSEoqSl6KZ+wr3jT4daSSpJBBptTpX8tGJwGJ1hgBUkkKZiVeImt6nbYCHWAxTJ0+JkgsABcE8VtyW6RVN5OYyMFKKColSlFbf9ibVNBYbUpCXEe1cxBKpSHTYpLPbZQPyIMIcJmCcRSYZp0O6kJHic6kkp2SAWdnJcuIbiTqCUytKhdTli3/ACenn5U3gt//ACIT5RlhSXSmju+okUe2kBVQ37Rhl44nGgKDhAUmnUOD9PSPpOXezshQ1ziEnYS9mqCSRfygNX/j2QZhnCcsgqdQUE1BoGIZq/ggoHB4MLQChbsf1GtrNt2v1hNneZlEwAjUtgkUZBuxvYOaNWNbjsKiVWXqLlikCoJD0+frCNfstNxMxE5AAlpNQq5IIct+9KdYWodez+LMlKEOBqTXpxRqPzDSdmQQfGEks7l7BQuWYX5jO4nEaFhCh4h4Qx60sYIMibMOvROBSCzoW1CAXYVoPls8cZzS5a1U+Q7JsyK5iy5qtQpYBPhHlT8eHX8Pd9ZCrpc/Z2jLZbOVMWosolYYkAkp0tezAsQ5PIh7l01YR4wun6jUNy42Mdccpl3F2r9qNIlKCaJ1IavJHy6RRKxr6A5DpFB6ftWM/wC2eaFpctwDMXqDUcIFHr1fyHMU4bEkTSsqZIDFyzVqCKloqtJ7O5iUoPvUChcUqLnim0V5r41alJC38SJnhC0jcO1w7Qvkom+NelStUylKBOlKUl7MQCfOBcxRiRKGhGsjw/EBQ1+vXzjnlne5EtFzDLWgAqWFOCClQ28rG96wwyzMQAUlClqFAFXNAAb/AJSMzhMjxSmV7okv8SSCh7gVZ9hTjeIzZGMlEFcqahyAHSXL78HsTuWjz3+6fbFuTTTfaZKEokgELJ8TkVFSWau3yh3hkhaElJKxqceH4WFip6g9f9YZImKWQpCnbdB7lqUa249BD3JM2UiS2kKBIAZnNbuKs1ejRri5M/lrJcbdm0/BpJICFeL4yGYENsS+km4BN4G1GUwUjUjUXOr4Qz1BKhejUvBicxQHClMSHNSPR9oloE9L6UszFWqzcBNPlxHqbTxEwaSplMkuW6V+F9+npaFxwqpqtWhTcKSSG6UeCsQha3SmYliRqGkkhKaFmd3IAYgbwumIShb6piSVU0jwkgVBD0cvxe8Zyxl9QZ/CIDJBo9UlZeo2ZiLfKAliTrUHIUi+qhV0dna+30iS8fqOkaCpOkEsbsb3bl6kCKsNiQpSxNSkoS1Vhwkn/nbj1EUSx2ESUalEJBoNXxKa2zgFv7oXIkhh4FEGoOl386w1xKnmhKAPhcFhpbblxU+loUT3Soj/AOtvJo5ciUxxk+StSVzioHUEpUhtYffqz7vFmae/Cf6MzWAKJUwL0F/hPNSIUDCpAoVTNLlWySSGDA1a3Sh7R4jOSSk+7JQoul1JcDYsS5IjsozK8ymJmq94oh0tpU7CwDPeu8WjEEKNTQ1q4I6Abm47wox81Opa1g6QGFHa1QWuLxqPZiZK0qUzrLAq6WFR07QFWFxi1OoBaHKQkqB/TWldJ9NhDyRjqsXfvFGZ40S0g10pN9j0L/8A2dxCb+cErCUMSSw67t5faM26GrUQohlM1WcfesD5lhpCw0xAVquWIPUEpYj1rFeClTEAFRSSaqP2G8HFRFTUPuRSjcRVYnOcmlSCj3Kl+7KSAkrdm253avrCdWE1O5oeT09I2mY4CXiDrCyg2oHT6U+sI8xyidJctqRymo8xcfSPNyY5S7njNJpGH0uBYhjT09K/OC5OXLxGiShHhSqpH6QQdRPfr16x4lbi4dqfjQTlGMmJJ0ncOHbz6m0Z4sr8tb6IPyvBSMLPWZUuaQUgEgA2ZwdIZq6g273oAWvGICxISlLNqSkBmD1o1GLm28CaMTrZKiHLkgAgAmiWLE/FSo+GGJygkImakyykMWKlKsCQC4AO9XsRHsaEKmBR4WAzFV3+/TpFKsGD4VTSmnwg1fYedPnBeGkyZQesyY5IWosGIcFi5Hd/PaFS8WSsgmwcHtVm9fysATiVSZRdYKyaDxFIsTt258okiekJ1S0BSEjxOouC9d2N7dRzGfxigo6U7gDkv9WdgO4hrOwwlSAdWtTH+mTQVL9Cs7nnyMBBMlGKKl+6SFSwPF4nI2DpPoTatoLy/NNZKJYGoMnwjYAnY1byrEZmeBUsFhRmA2oPrCMY8yZuoDS41jjgjs7iINLIlaQQmYEKVXSQan1Lcu28DTMYpACVEIUP1CoU/c1PoY9xyUz0pXLV4ncB2PYjl7feE+MR7wMtakrFwRQF/Vun+ooJx2R4TGe7mzKTEk6CglO+6S6S7O7A2iX8mwy1hlrJBIIUxL7uRQ/7gHByJklQC00VZYLpVwx7c9Yc4OZLIXYlJdibDs0ZuMoLThpQFWPi7h03DWpEl4UKOsMS2yRX627QJisSh9KFKC1D+moGo3IJ/Ulmu9IAyzNjMWJcwB/7xQ0u4s/7dYvg0EkKJdE1Ap8Jlg+Tgg062rFqZho6jqYuzpG2xJB+cJ8XhVComMTwzgtuDv1iaETFN4gSzN8JfkcHvSKCJ5mBQIQCHNQnbsA48oHmz9beBJY0BCVN/wBgag17l+kSlIWCApShwSCw58vlEkSFLcLD0I1IA1APTy3tzASwUkKK/eJQigq9FeQ68fvBGp1OpXhSKaSS/FGqOkDrl+7YsotV1Cv++0RxOay5bFRSgKLdHLM/HftAdi80AKgEsWuAXb056xXLxXvHBAJQKg3I3c3cV3gbErCglcsipo136dejwuTMck2J+IVBPT7Vjjyc0wy1fEMji0kpl+7QQB8TVAYsauTZr3e8QWkBmBS5DrKizHub02Lxn8PIMyZMDqShQagZ7v8ALeNdLxQLgpEtSkvrURRQs44rVuBxHTcUsm5elCHNWqRUNcu4oKbkdYDw8hK0pUA4UHDOYaYzFqQtVCpKlApUkgjS4Bc9A9Oh6QiTjEqqEkdiRXegPMc88MftNAMvzFBAunWn4dJ+4Yf4j3EKIBKEC41M6Q/Vi79ztBYw4Bd+wEVTJIFhf7RzvNWNlmIxK2SBK1u7gmnTY0PJhhg8WJaSlCQkuCBtwQW6H6RxRZ3uzb/jR4mWCxJcGv0aJOaxdmGb5h7xIS5tY9bPzBHsrLMsLmLAKaBNankVsP8AUKZchNxTiJ/xi0tLZKkv8Kg48nHy7+esc95brTYnEIWlK9ZTYApNu4NG9IDnZowB1gv8JT02I+hEIky8SuwSUkuLBqcE+bw+yzBJSkCcoLKqtUgttVgz2jrM5QplZgrUkhaUlYWoULAuGDODQbPDNc3EDQZY1LJFdYSGFRVRr67wxGWyk/AhIa1XP/qqPZGKSElC5RSDbwmncUbe3SNqW47LFzlBSk6FOyrVFx0JFnevlHiJMqSCuWSqYlgXDsTwN2a/1EMhhQnUNWkEEAH4TvQ7V2hb/LJpBJ8WkE0WkOOr0I3e8Z+M3v7BM2ZrCST7sKTpUXIYF+SXFaikCGZolqQ2lZSRYaVgAl61FNxudjA4VNlaBMTRwzsRRyASKbvDX2jxaFSKJAOxGwdt42FcjFnSVK+JKWHG7fKCsBhDPCpqiUgp0JUKWuSO9Nt4WZdKMwhAID3LQ6mZ4jDASlS6BPhZTKNa7X5ApWAUe4VhJgVNQVpJZKk2fZv+W4Bb5QTiZfvgChYqVJBJpVyAeoLDszUAiuZi9aCQhWhYfxJIoDbihZjQ0DWhBjZC5YoFBKlOD+deYAvFapctSSliCHHDfe1YdYSVImYZMua/jq7VQaEdqH/+jzAGDxCJiWmAq0gDV+ol2Fdw3SLl68MQS8yStmV9j1rbdttgUe+mYXwzACo8KoQwcg7/AIIfIxSMQ3iDtQ0BS1GPLU9YhjsCiehkEFIA018SON+bgvGdyv3klbLQtLljqSQD5mAcSVLOuS9TUA/3IIPh6kAiFeUZoy9YrdweP3eJ4nE6Z+p+dNnAf6QdN0zcLr0pC0Ot9IGoqJKhT1PUQDRSUrYyyDUKS43Fx0PTrGWnJXJxZrQjUCdiXpSjA7708jvZnHJ1swKVbGwPLetmvBvt1InIlJmSpb6VaVmp0pUL8sGFepMA0whE0BYApQ7N05pfzghlFVnFG2I6P94zGV5iZKHCtQVQ8k8q2dx0AHaNXhMNNUkLKg52TZu9zXkCIDpalE3BcWMC4pUtSvd+JKwHALO3INQ3Yx0yaAsOQ5tShPBi2f4/EAlS025HI+UUJ5uLVIXZSipmOrwgdnf5QUrHSVqDyXKi2opSRXvXo0VYkS1v7wLQxcW+4FLUfiA57oQyPHUEaQX+lL/WAf4kolgFQ0hRZmLO2zVHqIS4/J1LmKm4dSTqDlBoX6E0r5V7wD/MJkqsySdNqvX5GCJeNM51ylLSlNwQxr3uNoxnhM5qpYWzE4qWwXJUQdkjUR/6uGi8YtaCrUgihqpxpewr29IbykGcCFWanJ8uRSr+QijE4ooSqWogosb2PNL9o4z+NJdypoonZjpQU31PTatx594pwecKSn4UglywQP3HEUf/AI6rW8mZqSCzE1cVs1aVBexhonLEIACloKiHLpSa8AtaGs/CbLak6naltzFomEkgP1raJzZKkEAkee3SJ4HArnL0hQSkVUp3YW9dh3jlq2/7Z0GVcBLFzv8A5hlJy50knVQB/DYmhcmwfpD7DZWiSp0LADVCgFGt67FuPSLZGCEyqgCkuSTcnhw3hDEMRHbHgk9akZ5eUV8LqLtQ/Ym3X6R5isCmX/8AIUuS+kOfMkfSNRl+AaapaSTclJUGrQnxVNgfLpGd9sMFNQQqUPeJPxJ1eIdQ90v8zE5OOYzeM7L1OizE5oVzdIBILJ3KablomMyUlRJUhLUDh6E7BTF72BhNLzXSkhThSSxSVDeosb7fhhj7F5oFzED3YoCDQEJAYM5rx3jzYY55ZTbEttOJOc/CpSSoAUJ/0x84uxGfJJCCEuphU/SNLMxAA86D9oqxSZafiSPMR78ZZNXt1hZlE8zlaSwl3JIe1gOrtFeJwsyWoiVMersDWnHIp8vVtPnpSyWAGzfOkLMdhASZsonkj50/aNDxcx0aZroSsEVTQEUfpWrC1Iz2PxBCSg3BINelfpGgEyXiUe7IKZgqCx3uOCT6ikZ3NcIpyVpKXYvZyL9L/WAhkGJJmg7FJD/nP3jTYqSpYBvv6F2bf/cZDLCNXIA+tfsI2+CxktSRrHjBu9D1ihcZpJ4Fz1p+/wBoOydKJhMtSQUkFwd7D1g5eFoooSkBd244HAesApwCpaiRbm0QZbPsMnCYgISTpUywTtVVCd2bzpDbIMwRMV7shwos3cDbcfcRnf8AyQtfvZKxQBJf1B+h+cMPYSSn3iVLPwIKqCj03/8A2enEUaOd7NMSZS2v4TcHvz36VgDB40BZE5ALOKjxcbvbyjS5pijLT7wVZnHI3PVhXyjPe0C0rKJqf1AP9j6fSIC5uU4TEp8CVIUDcM9uC4I9ICxWSTky1IYTEKBSSi4BG4u/Z48yVRM1DbmojVTZrBhXzpzAfPvZ3K5WHCNS5gmgmpYjgOAAR5c2jUTsUQg+8GuWaEoVqSX2UDUUNjE8w0KOoykqp4qeLoQQxekKFhchRmSlkpUPhIY17OD2YQGUGAXKmMogoUtpZclh1e1AzdY2GBzRSKD4R8TWra0W4jMJC/dKmywddHFCDZy1fnHuY5ALyTRnAJvwx+xgDZmDE0FUtQNXKW7U/K1pAyQpIJdyLhyS3n+UEZzA5xMkzFcfqB27g+f48aVE5M1OtLdnt/uKCZWOSoaCHp4tTW6g3/zEyJIBZISOQPKw+0KZstYZgVCtCk6h997iK1klKWOk7g+n4YgYhcxJbShaDUqFCB247GnSKFhKyQoqS9Lgv6jp9YEw2NmIGlbAgnSQb8V6/tHuAxEufODlpiTtR7h25Dn1ign+VzATVK0bNRT9jRx3hRmaioFDKSs0Y8s41DtuI1k1QkgBb1etGpUWhNnAMzSuWsBaC4cPqG6SOr04ioUSpakISpU5KFgbihrdwPrxHTsSuYXKUTDbUEhXzb5GK82xDLDgoFUkHpUEdK0hSFk8Dz/YR5eayeVmneXSf4yYpddAPia7t6j/ADGrk4aXLQyEBIIBuHP/AG3Pn1gfBS0SgZcoCWCSp0jfk9esDy8x0avDqLkAKem2puXc+kdscZGlK1EqYEtGhUtk8UjOSpyRVg780H+I6ZmbJJ1u/Wo5DDr942Dk5imWtirYWJ+0U4nNH/SkgULwoTgpk9X9JILXUVEAeYqewh7leTJlVmHWfkPJRJJ7+kB8+zfJ54So4SUJyFlVWDydVSASWUKqbjrGg/8AHeRzpKdeJPjIZKSxKQOWevc7Rrcf8JSFDpTb7H1gDKV1LsQB13/B6xiYYy7kJIuzZRApx+fKI/xBmS3IdNbXDUcfOI5lIK6gAt5tBGSIUlLWAeNKUmaVgpJLpsQbizQZl09SRsBQC2/1FIOmZIgq1oUR/wAf0ud7OD8r0inE4XQ9L1of3gAsR/8AMQAAVbgU24s/7wxy1aFApX4gSynDgjz2eBThveeJNFAer/SIF5ZBDOPiG/4PlAQxvsmEK1yDT+xR+hP0PrtABSU/ECGNXjYYXFax1p+cwhzecSVy1AhyNKgC/PH3gBkZmqWlnNrNfeKJvtCS6SpIAgefhlS9JNQQ77EcfnMK8tny1YpCCkrSVVNhRzZ3ioPz2YJssKo4IL8U/wARD2Hw51qI+EpNDZI47PSH/tFhpTUlhGoN4Rvzx38oT5Dgv4Vb69RULV+567cbxPtW4kpASlJazdO3pCTN8q1giTUX0Eih6PVrw3SoEUal4p0gLcMFEVPa31+cUZfLwZaxcKqK9oKl5msTGoeQevXmC84w+tLhtSajUGdqaSbhJs4tetisxeXSwErUVDSbguQ9KsW9fnAGZ3maJUtSiahILJvU2qdnF2vAKcYZqEeFtQfxAgpIsCObwVjMJInSjpSFAfEkknUPM33p1iEuXKQh0JCeb+kQeHAuAo6dQsG6bHmtYKy7EqBKedu30PWD0ypa0ApSGO4uNj5/tAQKpK30lSWYMC55cDa1ICzNMrlYlLke7m08XIG1KHveM7JEzCzADvY7KHQ8Rq5hSpgCCFWf6UiqakFBRMGpLUJFtnfmAhKzBEwMRVgW4dx5il4GxMphuQ99xxC4YHTM04dZX/cCUhjWgch4uwuZAkyZo0LBZjS2x+oPURRRmeAE5I0n4TcD1cc7xdlOCqVTFalD4dBIYbk/4gyStOtSVEoJDFQLeZEeYzDzJQDVDu4+o6GAfZemWRUBRLnxVfyPr02hLmyQVJ905VrsB8LGvQDvs/Edg8SFCo7jiAssxL4ucgfAgIdjYqfYdG6w2CMWhalJBQkyzUrIFGFAQ/NIW4qUgKIUUJO4Yf4jRYvAq5BCnZi4UN4XTgmgmJKikMCz0ryOsTUA85UxEwhZYkAAB2G/LfvAGPnKE1N7VcUMCpxmpelLuzubBuKX/wA8ExHH4k3Jc89+naFZMDMcEHevrzCtaylxsSfNvtVrVgefmRSkbqNtRpWlTWghIlapykpWtgtQTpQDXUeRVi+8T5Rp9c9lgU4dPUBXqH+8EZji9IY7+opf7wLg5/u0pSlmA34A/wAQjzTG6iGO14onKWqbM0pN6kjYHctt+4hzhpYQGSNPo9KVMD4LDGTJqPEsueRwO37wZhy7cn89YAky9KXHFf2gb+KNOpi/EkgeV9oBkJcEuwA+uw6n5VgHBcijv0ELMwmEFtxtDaSpk02hRn8xihVXdvX7QFEnGlJ/bjf5w1n4cLDt42oYzX8akLBIppU9+G8qt6xpDsfysAnE1UtQJNzb6fPaCszxA1AsSCGp67QHmrHxXY+kRkzSuWK1Bv8AneAhjsImfhyglSXcBQNQdjCfLMtlSQ0sHU1SW2FfMw1kONQMK8xn6X0ufFUJ6Fz6AEHzgHU+aFS6lyKp7QsKyV1YBqfKCsGAoAsWCfIvf6/LrC7NpolzUpL1Q13qSEjcvWLoabATq1pzBXvA77QmlziQ72p6RNOK0nkcc/aAZrmvT8rAi1JqWDEMRs2/lAWKx4DqbhvzeCJUwe7KqgHnreIBzIMtRKDpdtPTjy+sZjOMwXLmqlu7MzdgfvG2QkLF3b5dI+Te2UlZxs6pL6fCFGjJA7bepMYz890WbfR/Y7H6wxsoO3BB6dPpDyfg0EhRehcEFiHDVa4r2jBf+PSZJQhRD1ZjyLepj6FMxIcB6mz77+ojWN3Ohmp2UYyXMV7uYJktVWWQFJPo3mIIw8yYl/eKD0qC4PNC3zhwnGKD6iCxr0HPaF2aKBCt1pqBzavHSNC/CZfh5jqQNKzdjT/1Jb0aIYzKUzA0wjWBRYDHhjyOl4W5Orw7pVdQ5D7dQzt1hguZqJVqYsxGyqXH/KIFgkzEeCYCGcJUbHo+449OxOCx5QGWApJ2P1HEEYfFFIUlZclil9xb8/xCbFyVJT7wMqWfF4Q6gL7cch4oYZhiZQ0qQkspwzm7edIB9l8NoVNJqV1qPidztY1uevlJGCM1KNkgu+9dxW0MsHLMoln03LuB5PY12jOt0MU4rSNOxqOnMB4wup+nMCZhPDJArpttflo9lYxJFWjSMxhEJAKtS3UP7gwZ3vTpzSAseXJuaW+Qi6cHISOvZnNezR5PlAAAU9fLzp8o8U57emPkWpBLOkbhjs/Y27QzyXCzP4iUVeEBRukgEsosCAxLOQOkN8hywqSJhJSVfAwDtd2O23aKiZycSZYCjIQAtUxYcqUxASg0DOXoHGmpqI74S/bpGg/iBMdmAFOt2t+PFOS4V55WQ6UVDtU1006Nq7iLMPOYf00eNQLA3N2uB87NDDAYH3SAn9QueT05aw6R2qRPGEMAprX6xXJUCSNmEUZmioc9Rx+f5gbBq/q0/wBD8/KRFOcUBoLGvG0JwTT9IBDnlqsG/LwymqdBDVa8K8MyloBNNQFe9evSA0UiY358oA9oG925LVr0i7VQN27tHs+V72WpINSKd9oD5vIzkTsQJMkKUdZEwkFkpS736gDzMfSJMzUhri3aMlKy4SVzFoShBWAVFviVW7bvU8vD7K5tGNj9fz6RRZjpYq9jQ99jCvKphBKFMyqDkHYtxX5Q7xAChXz/AHjPYpapalEbt8uKefmICOIWZMxRK2c+FzYsAzE1qDSFGa4OYVy0ISSJincAkJAqvoL3O6hDb2tyqZOCglQAmLBJIqgJSXIG5KmF9+kNPZuWJaUocqOkMS9GpZ6GvpATw8sS0s4YgFL8nbrUikKMVlS5k6WslIDlS7aiAPDb/kewhvmSTrCz4men9p5ED4vGiWAWKrM16xdIrKUglKLD6mpfzrEZo3hZMxRM12YE/jwbOWQgf9oAXGVKUjnzdvz1hovFMkJ2P2jPIBM6ap6uwr0t9B6wcua4S1niKcYHEjSQ25H7ebNXoIQ+12S61DEAOyWWBcjZXlv5QRhFM92Ct+LQxkYhwxGoh/l/uM5Y7miVh8A8uakB7gMzM/L/AO6xtMPjPeqSlYqmoNq1FIEzdAmnUE+NA8FR4qfCftwehMZ2VmblITqd2BD0SDu+4Ow5jnjvDq9jc5rKWoEoDqFNLs4PB5hdPRMLTWUlaUkGW3iY1ZiHfpE8tzZapkooZT3ZqMPEfT6wxxs7UQvUHdntW3DPs0dRkpGOUZsolRSpyShmKQAH1VarpoesahUlveAhkhmO9Q/FGtFUnDSp5KlAJmJLBbXHB5EMDKVLltMIVzRgfnALPjlmXwCASeQ37HyizIsL7mWEkkhnqXCegLD5wDmhCCLECHGXq8A37n87wDAAL/7D5iPEsxSodyOsCz3QXDgRYMQFB+kAlzeUUqbpRrH8MDpHnDCcUklCqgkN0PMJZ+MCFFN2PWCFmIxAS7Dp1bf7QOtRKSKlq0B2ez9zEWSwN6ddxSx7nbaBZiph+Eh6N50Af0+cfO48NsYxrMoxSlSveFSUrWPFdwE0CXb5DcmKJuYpRRSw4vvEDl884fSDqVdhTyckd4T/AMqmuykDupQASR0TUhtqx9Dbo0/s/N97OMwMJaEMCE/Eoln7AP31XoY1AUAm1ulOrwp9mVSwhSAokoZyBdRFPKjQ9RjfCUBAFL0pT/UaCrNxqAO8KsFNPvCokbdmHPqYb4xPhDnanXiEqTU0ADUeINAqYA4NHpCGbPYE2AJBqOe7esOB40JJ3SK9Yymb5e5UkEALIBIqSBehsbl79meA1eCmOgQbIZIJ1MwDBj4nv+8K8qVq11o7Dyo/n+0NZrBIerQGLz/FTU40S9H9NaNYmbOHJFmB/cQ2yaeSg88C4tW1Q8E5ijWgkAeGo6jcfnWEmEnmWt0gGhB/DCDSrmeEK5r+djAebSRNlFSKrTVnu1x6PSKJOLKkKSbmohYnFgLSymUpem5qxrbdgYDQomBckAkBRA9WZvrC6WlSFsbAE/LeGc/CpWnUx5pufPf5QJhZSUqqxu7qDE/LrSKK52JCgdZa5JgbMMLLUnxFR+HSmzHoN61q8Uz9JUxA1IJ3t0HQ7t9IQYpSZClGWVA1p7wqANyEuSwcWH2hs00CsKEjSbNQ88fnWPVI8LMq/wC1z594pw1UpJLuAwBuKb78RbjVNJX3sLmlfLZ4BXhi0yYxdi1eTX5N8zFk6cn3aSLvdt4GlSE+6M0qZUw6r0cgsB05/wACCUy9KBX4Q/JtAS/iSiVrIuB9aQywUx0JKeIVfxSNCU/EDsNwKM5beGmCU1LdtjAD4ieBehB4qa/X9ozma5aqXPScOlShPVpCXprFSOA48VTseIZ55IUpaUJICigsTahBctWjRrMgkOAHoVU6bP6RmyXoYTL1z5OKWJqVIUlCdDs73uOfy0bpeNRNRrIJZYQWJDKdNm6lvIiJ+2Xs37xInyj/AFEAgsPjSCCAeo8RHLnpGdyTEzEKA0eAnxP13Y+pbjrC2T1NnWICEuQNJq773L9PpBuX4orRVikUJFfX85hJmaU4hCpBKkBW6XBpUpG+kilaXi/KsIcKSJaAiWaEAkjTxw4v15iTKVZdmOJwaFnVpoKittmH5vFcvEpenFfOCMUsBGpJt9/9RjlZisTCSSBtTu0a0NWvEj4VDUnncQpzOecNMQQdaFg/byp+8RxeagSdVNZBAB5/aogDM5yFy0lZHg37t8qfWAN9oc5lS5aTpdZDgbjcF+o2j51meaTlTCfhfY1i3NMYFTC5OkFxu4O7gjn5bQywOHQUAqloSTXx6nIIBB+IUIjnnnZ4z290rIIDOP0k39Ol4cZPlQAGti5fpXnmEeCnkEBY92ApzvQvXnbaNKjMUJYUZj4hu1/OMYfj6smjHEYv3fhjP5jjVF2FSWD82Hz37xDM8e1QfX5duYpyrLFYola1FKGZ03NQ+l7Wv3jcz3dQaf2LlDStRUSCsAEWOkWHNTeHybkdIX4RISQhCWQiiR8z59TeHE4Mygx4joFeaIVoDf3fIuPztC5a0kOadzxGnmYXWktfjj86xmsSDLPwPVmqXq21hS+0FOMqIMoAu/XZ6iFuNl6VEq0kuSCzUJpy5A33gvLBpcqqSblq0HoxfbiL80khVw4UKwqFuQL1JWpTAqIbgBgpvIqUPLpGgV4gBxuYTKWw8O1ABQc/IfUwRKxxYhYUH9OOYDwDQrT594SZ1LElRNkkuCWo+3kS1ekNcRPcagDqFCe34/nAGMne8l1GrT4g16V2q9LQFGCnEmppVqD8/wBRLIZCVrXqAOlZburtwKecIxjyqahKCoFShZKmY9w0aDJcB7ufMCVE6tBYkUuL73ih/JWASGOk22/C8Jc3w+ke8BBDh/pq+bGG+ICkUUagij2t+ecBZniGkkmzH5QGWxC3mAOWUP8AcLEIUJcoztIBALC6aOUkc/KsaHBSQv3ZBYpLEgji9t4An5JKm4ke7bSPCQgMl66l03NqVo+4jOmhOTzXlmYoaUuW/wCo+1zGZzjNP4r+nLUxUoAAHkivWPpifZqUqV7tQVpKdJAOmhDUawaKMD7EYLDHUJaioVBK1FvIFrdIqM7NUmWkJDAJASG4on8849UQEHUqwNQdr77w7zPLMItSQy0tdlOD0qCW848xeT4YywPdkhRZypTnfnpZmi9ptnMnkmZr/wCLeFuHIYkWckUu3V4JlY8BTuSllbGrXA3Jf8vDE5QiXKme7KwW1GoJLVOzuzxnMswU4zRQaGLkiiSWcsbq6V+piK8xWO94tK5brWQUWNACkqGltqOe/MbvJwqWmXqqQPF0Uz084Cw8mWlAlpAAGxF+Se9zBSSWIFuWo1WiCjNM6UzPQO/1P7QhnZvKY6iwNi350gLMJ6tJXqFCwBpV2Y9HhNjcYHSmWFLXym1tgXP05jx8uX9l/WnG3bbYPM5Q/UDUqKnL2PP2izNcy14dSEkeJgHoQCWNeWtGOE9YUlAGpQSCXFQfIgcQz/mSDLIUxZn1JP4HiY8+U1PSZtPisSpSSACENQtf87Ri8ZPV746ElfhtqLk7Cu9adHh1/M5i0MPElvhAHoQa/m+wkhaJhUgaUEVIavQkvQvsY7X+RPJGrmlPxGj3CpnhZWpRZ3ooV6j7Rls/zozpx93qKQaEJuBUEu3doeZnglzHSZzFAcFYJBehqN2736RkJ2DOohgQLlLsXswUHZ39dnjePL8o1Lsfh1yzKSnQoKcqClM6kAsUgk7F7NTU43hlmZloUApan010s1zYCgHSEsvCTAaFwQSg2Hi7bEXaLpOWLLuQ78KL9fDzetYfKNNXPwRnTHYIQPhKr03002dn6QxxGEkkBICyzAkHS3PwafzmITZvhdg+xr2Dt3izLiqQgIK/enVqUVWJPA2HA6RuSG1Er2fkB1FK1hndSiAK8BgfOGODSFVSGGwFh2iqbjipwWY7AeQi/CYgJCdAcHcCwAvw7sG78RdAyrl77QXk4UpwVMkH60gGRNJrXf1hhla/iISkD9SuWGw2rGoyhJVMlrJqz9+0KPbbHz0oQuQlBUpaUKB5UWSbgVLJqd/RiczlvUaQXCX6fuz0ig4tIB5H05iVYIXJVLHiAcBi3JYln2r6NAsrGVKTUeUDZ7mSCpwolxZ6OWp1/PNPgsaoE6R4b2L9j+bRYlPcyxQQD/c1Nqm16dIhLxJUEl1VdxsCG47xjPafELUpGkq8ahLJALsTVq1t27Rr8LL93LCVEkJASly5JFCo0FTQve8IohCfCampepijDp0rUk0q48/8v6wVKWNLhgHLUhdLnKE4BRBQUMGBooXveg6W6xUe/wAoUmehSKyyXP8AxLWA2BMNcYnRMlqSD4lMqjEBjfo4A7kQun5zKlkpUou4sDRvzZ4n/N5a9ASsOQ+j9WkXLGt2/Gho2KxGJdTEmsLc8xulKkh/CglwHY/u32gufmKQlJFQtNCLEF6vxvSMlm2NZCikmrJvU1AJfqASIlWGmX4rVKUWpT5vQxosoniWlCtLuA1bcfKEOTrEuQP71H0Ap+8XypywAk1A0pd6ggD1f7xFb3+POkh6H8pC7GzgUjpt61pGfGaIkS3WsnSPhDFuA4pS0IcvzVeLKl6lJSFsEoAcjzBJNWo1o0grM81EqYQbuPT8+hhtlk5U1XiSQBWot+WirLsPOmKJmSly0pIIHhAURV6urh7VjWYOQgJqpIJ2S1D9zE2aBYPCaB4laiTdgPItc7QnzRLTCA7XH7fnMalUpLNQxnvaJKpfiAdJDHodnpTvGb0bLpBIckXNKvT7bwROzSWGru33qPMwjnoWpQVbZTFvNjc7ecCYpBcAVUoHS93AYj0r6xw/yMd6Y/si7OUywFKIdCxUNuP9v5QkwOUzfeImy0pSAC4WCFbhuCCGL9YMn4kBIQpJSqnhBArt597+cRx2YqVpADKFGV9GH1jhyZ2+T1zuUvYfCZspE6alaKGmrSb7i1qmvaDJrrWlaEpIAJINSQLgDci/lvFBxAMvZKzRSSKEilPTePU41amGhCWqG46deveMXWvE2YoxYQlKwlSg41Eiw5FR61DesV4zLylpoUfEQb3erHfpWPVYwgBExBWkiikuVAhrhrHv9YNwM1M2XqT8NWYeobmMT8ZuL/wtyzGF1JUARXUHo17dmgj+Ty5j6VMjYXIP5zWPFr1KFgvZ6gh/ka224iWli0wKQ9iDT1FvOJMr7OllsATsFpUtLuw0+vf5xCVKSRV37/5i7EgqJKFakmoLUqbA2NiaQ0k+y81SQRNSHFvd6vm/7R3kyynTfdB5ngp6ZiShClS1LJ1JNEamDEF7JDiwd72h5LlhIAYCl+zt9Q/OkCgjo6Pb46Kk4gBdEh3p4f8AkVB/IsKbdYNk+IJ2ZLBo6OjQMmaUy3UpIu70vS+14CGboTL1avCocUqSKdS5byjo6G0CYvGlQAQmqUkHVQgli7t9oWnM1k6QhIukh6F00fpR2qS55aPY6M5XprGbRRjhR0bGyQTZiXSKsW6ObUitWJGiopY16GrEM9RTl3eOjo5bpyTV6VHMCVE6QAFEuD8LnYj8pDyViUlCSCzXJqf8x0dDi5LctVxlrpmKon9b2NK3Y8M28Cifr1DTS1CNL2o7Mewjo6PS2QrX/U1CwIJ+Y9LbbRofZtTSpqzU0SCeEuW+f0jo6CqM1lqSgADU6mCRsCSb9L9IzuczVFaJcsgkuolqeEN9VUjyOiVY0GWTZg91LRLVMmFIU4ACW/uUo+FILG99oeScrTJkD3rmbMrMXSqmNBbwpSABQfCNzHR0QZ/HzZc3QhJCkLIDily16Rs/4ZOGCUSQEBq0DnZyd/OOjoqVNWMUWB2+cSl4dKi+opV3opuht5NHR0BNckpOq52G3++8WmcSATT+5w4IO3WPI6JVZvPsvOsKkTEJlknWlSXI6o28jaFc7DrQdalpW1vCEkAs4cUbe0dHR8zn65NRxzmr0BxikTgKF+or/rrCbOZelEtJWPeIPxWOnYHSG7H8PsdHTjx70xPQi8NNqKmrhjqg/DomBACgnUhTgpNWOx/P89HRzz5LvTPyHz5lArUAsbA3fp5QTIngkOsayDRxUbsLbfWPI6JMOtbbipcmUCRLOhQ/tG8M8BiEuEqKdQAatxYkG4MdHRO5lv8ASb/IFjMsUkKKSpSF1CgKpL7sA1yX7Qwy8zRKQ5rpDvQ+YeOjo9WNtx+X7dt2x//Z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88066" name="Picture 2" descr="http://www.ilovetogo.com/FileUpload/Editor/ImagesUpload/WebContent/Story/5211/14462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3214686"/>
            <a:ext cx="4572000" cy="3324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4291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6. ทะเลเกลือ (</a:t>
            </a:r>
            <a:r>
              <a:rPr lang="en-US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salt flats) </a:t>
            </a: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ที่ </a:t>
            </a:r>
            <a:r>
              <a:rPr lang="en-US" sz="5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Salar</a:t>
            </a:r>
            <a:r>
              <a:rPr lang="en-US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 de </a:t>
            </a:r>
            <a:r>
              <a:rPr lang="en-US" sz="5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Uyuni</a:t>
            </a:r>
            <a:r>
              <a:rPr lang="en-US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 </a:t>
            </a: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ประเทศโบลิเวีย </a:t>
            </a: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357298"/>
            <a:ext cx="8572560" cy="52149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2800" b="1" dirty="0" smtClean="0">
                <a:cs typeface="+mj-cs"/>
              </a:rPr>
              <a:t>จริงๆ แล้วที่ราบเกลือหรือทะเลเกลือลักษณะนี้มีอยู่หลายแห่งด้วยกัน แต่ทะเลเกลือที่ </a:t>
            </a:r>
            <a:r>
              <a:rPr lang="en-US" sz="2800" b="1" dirty="0" err="1" smtClean="0">
                <a:cs typeface="+mj-cs"/>
              </a:rPr>
              <a:t>Salar</a:t>
            </a:r>
            <a:r>
              <a:rPr lang="en-US" sz="2800" b="1" dirty="0" smtClean="0">
                <a:cs typeface="+mj-cs"/>
              </a:rPr>
              <a:t> de </a:t>
            </a:r>
            <a:r>
              <a:rPr lang="en-US" sz="2800" b="1" dirty="0" err="1" smtClean="0">
                <a:cs typeface="+mj-cs"/>
              </a:rPr>
              <a:t>Uyuni</a:t>
            </a:r>
            <a:r>
              <a:rPr lang="en-US" sz="2800" b="1" dirty="0" smtClean="0">
                <a:cs typeface="+mj-cs"/>
              </a:rPr>
              <a:t> </a:t>
            </a:r>
            <a:r>
              <a:rPr lang="th-TH" sz="2800" b="1" dirty="0" smtClean="0">
                <a:cs typeface="+mj-cs"/>
              </a:rPr>
              <a:t>ของประเทศโบลิเวียนั้น มีขนาดใหญ่ที่สุดในโลก โดยมีอาณาเขตกว้างใหญ่ไพศาลมากถึง 10,582 ตารางกิโลเมตร </a:t>
            </a:r>
            <a:endParaRPr lang="en-US" sz="2800" dirty="0" smtClean="0">
              <a:cs typeface="+mj-cs"/>
            </a:endParaRPr>
          </a:p>
        </p:txBody>
      </p:sp>
      <p:sp>
        <p:nvSpPr>
          <p:cNvPr id="82948" name="AutoShape 4" descr="data:image/jpeg;base64,/9j/4AAQSkZJRgABAQAAAQABAAD/2wCEAAkGBxMSEhUUExQWFhUXGB8bGBgYGB0gHRkgHCAfHB4eHx8bICkgIBslHxwcITEiJSkrLy4uGh8zODMtNygtLisBCgoKDg0OGxAQGiwcHCQsLCwsLCwsLCwsLCwsLCwsLCwsLCwsLCwsLCwsLCwsLCwsLCwsLCwsLCwsLCwsLCwsLP/AABEIAKgBLAMBIgACEQEDEQH/xAAbAAACAwEBAQAAAAAAAAAAAAAEBQIDBgABB//EADwQAAECBAUCAwcCBgICAgMAAAECEQADITEEBRJBUWFxIoGRBhMyobHB8ELRFBUjUuHxYnIHkjOyFoKi/8QAGQEBAQEBAQEAAAAAAAAAAAAAAAECAwQF/8QAIxEBAQACAwACAgIDAAAAAAAAAAECEQMhMRJBIlEEExRhcf/aAAwDAQACEQMRAD8AOwmRrHiWJdbgaTbp8mH+YtwmFkvMEyX8NQClIfuwPo8Pk4Un43QSKMXPdgfxoV5plSJ6NPvJiVBQZbAdPhNSOjjpCSRhVmKVBMr3OhCAapFHexfqft2i84FawSVJUkkEobja7H5QskZDiJYSAtKwkukOUuSGqDQEbVNzGky+QlAGoJC7kO4BNwH26RQmUjQ4DVJoClgeSw8vKAcUrSf1Bzp+JnB4Fq1+IbQ5zOVJUfCDLWVMNIYPxpZn9IjOyyYEp1K8SfhUEmxehCVOPtEVnsxlaJWtA8QDpZiSaUbTc0sKxLwolaApKls6jpO12UGq/wBYaZpksykxU0koDhIQwfZ9RUSRxa28ZrHY8JT4ffLclylyEPR1Jpqbp+0A5xM4SQEibL03pMBUkitQ/Iu5gBecKBJQrUHBLPVuR8JHQMW3i/BzxNSjS9AwBlsa0fntHLwWjUsK92U+LxFOkAWcDkduYIGyPHrnTlYhYASNSEoqSl6KZ+wr3jT4daSSpJBBptTpX8tGJwGJ1hgBUkkKZiVeImt6nbYCHWAxTJ0+JkgsABcE8VtyW6RVN5OYyMFKKColSlFbf9ibVNBYbUpCXEe1cxBKpSHTYpLPbZQPyIMIcJmCcRSYZp0O6kJHic6kkp2SAWdnJcuIbiTqCUytKhdTli3/ACenn5U3gt//ACIT5RlhSXSmju+okUe2kBVQ37Rhl44nGgKDhAUmnUOD9PSPpOXezshQ1ziEnYS9mqCSRfygNX/j2QZhnCcsgqdQUE1BoGIZq/ggoHB4MLQChbsf1GtrNt2v1hNneZlEwAjUtgkUZBuxvYOaNWNbjsKiVWXqLlikCoJD0+frCNfstNxMxE5AAlpNQq5IIct+9KdYWodez+LMlKEOBqTXpxRqPzDSdmQQfGEks7l7BQuWYX5jO4nEaFhCh4h4Qx60sYIMibMOvROBSCzoW1CAXYVoPls8cZzS5a1U+Q7JsyK5iy5qtQpYBPhHlT8eHX8Pd9ZCrpc/Z2jLZbOVMWosolYYkAkp0tezAsQ5PIh7l01YR4wun6jUNy42Mdccpl3F2r9qNIlKCaJ1IavJHy6RRKxr6A5DpFB6ftWM/wC2eaFpctwDMXqDUcIFHr1fyHMU4bEkTSsqZIDFyzVqCKloqtJ7O5iUoPvUChcUqLnim0V5r41alJC38SJnhC0jcO1w7Qvkom+NelStUylKBOlKUl7MQCfOBcxRiRKGhGsjw/EBQ1+vXzjnlne5EtFzDLWgAqWFOCClQ28rG96wwyzMQAUlClqFAFXNAAb/AJSMzhMjxSmV7okv8SSCh7gVZ9hTjeIzZGMlEFcqahyAHSXL78HsTuWjz3+6fbFuTTTfaZKEokgELJ8TkVFSWau3yh3hkhaElJKxqceH4WFip6g9f9YZImKWQpCnbdB7lqUa249BD3JM2UiS2kKBIAZnNbuKs1ejRri5M/lrJcbdm0/BpJICFeL4yGYENsS+km4BN4G1GUwUjUjUXOr4Qz1BKhejUvBicxQHClMSHNSPR9oloE9L6UszFWqzcBNPlxHqbTxEwaSplMkuW6V+F9+npaFxwqpqtWhTcKSSG6UeCsQha3SmYliRqGkkhKaFmd3IAYgbwumIShb6piSVU0jwkgVBD0cvxe8Zyxl9QZ/CIDJBo9UlZeo2ZiLfKAliTrUHIUi+qhV0dna+30iS8fqOkaCpOkEsbsb3bl6kCKsNiQpSxNSkoS1Vhwkn/nbj1EUSx2ESUalEJBoNXxKa2zgFv7oXIkhh4FEGoOl386w1xKnmhKAPhcFhpbblxU+loUT3Soj/AOtvJo5ciUxxk+StSVzioHUEpUhtYffqz7vFmae/Cf6MzWAKJUwL0F/hPNSIUDCpAoVTNLlWySSGDA1a3Sh7R4jOSSk+7JQoul1JcDYsS5IjsozK8ymJmq94oh0tpU7CwDPeu8WjEEKNTQ1q4I6Abm47wox81Opa1g6QGFHa1QWuLxqPZiZK0qUzrLAq6WFR07QFWFxi1OoBaHKQkqB/TWldJ9NhDyRjqsXfvFGZ40S0g10pN9j0L/8A2dxCb+cErCUMSSw67t5faM26GrUQohlM1WcfesD5lhpCw0xAVquWIPUEpYj1rFeClTEAFRSSaqP2G8HFRFTUPuRSjcRVYnOcmlSCj3Kl+7KSAkrdm253avrCdWE1O5oeT09I2mY4CXiDrCyg2oHT6U+sI8xyidJctqRymo8xcfSPNyY5S7njNJpGH0uBYhjT09K/OC5OXLxGiShHhSqpH6QQdRPfr16x4lbi4dqfjQTlGMmJJ0ncOHbz6m0Z4sr8tb6IPyvBSMLPWZUuaQUgEgA2ZwdIZq6g273oAWvGICxISlLNqSkBmD1o1GLm28CaMTrZKiHLkgAgAmiWLE/FSo+GGJygkImakyykMWKlKsCQC4AO9XsRHsaEKmBR4WAzFV3+/TpFKsGD4VTSmnwg1fYedPnBeGkyZQesyY5IWosGIcFi5Hd/PaFS8WSsgmwcHtVm9fysATiVSZRdYKyaDxFIsTt258okiekJ1S0BSEjxOouC9d2N7dRzGfxigo6U7gDkv9WdgO4hrOwwlSAdWtTH+mTQVL9Cs7nnyMBBMlGKKl+6SFSwPF4nI2DpPoTatoLy/NNZKJYGoMnwjYAnY1byrEZmeBUsFhRmA2oPrCMY8yZuoDS41jjgjs7iINLIlaQQmYEKVXSQan1Lcu28DTMYpACVEIUP1CoU/c1PoY9xyUz0pXLV4ncB2PYjl7feE+MR7wMtakrFwRQF/Vun+ooJx2R4TGe7mzKTEk6CglO+6S6S7O7A2iX8mwy1hlrJBIIUxL7uRQ/7gHByJklQC00VZYLpVwx7c9Yc4OZLIXYlJdibDs0ZuMoLThpQFWPi7h03DWpEl4UKOsMS2yRX627QJisSh9KFKC1D+moGo3IJ/Ulmu9IAyzNjMWJcwB/7xQ0u4s/7dYvg0EkKJdE1Ap8Jlg+Tgg062rFqZho6jqYuzpG2xJB+cJ8XhVComMTwzgtuDv1iaETFN4gSzN8JfkcHvSKCJ5mBQIQCHNQnbsA48oHmz9beBJY0BCVN/wBgag17l+kSlIWCApShwSCw58vlEkSFLcLD0I1IA1APTy3tzASwUkKK/eJQigq9FeQ68fvBGp1OpXhSKaSS/FGqOkDrl+7YsotV1Cv++0RxOay5bFRSgKLdHLM/HftAdi80AKgEsWuAXb056xXLxXvHBAJQKg3I3c3cV3gbErCglcsipo136dejwuTMck2J+IVBPT7Vjjyc0wy1fEMji0kpl+7QQB8TVAYsauTZr3e8QWkBmBS5DrKizHub02Lxn8PIMyZMDqShQagZ7v8ALeNdLxQLgpEtSkvrURRQs44rVuBxHTcUsm5elCHNWqRUNcu4oKbkdYDw8hK0pUA4UHDOYaYzFqQtVCpKlApUkgjS4Bc9A9Oh6QiTjEqqEkdiRXegPMc88MftNAMvzFBAunWn4dJ+4Yf4j3EKIBKEC41M6Q/Vi79ztBYw4Bd+wEVTJIFhf7RzvNWNlmIxK2SBK1u7gmnTY0PJhhg8WJaSlCQkuCBtwQW6H6RxRZ3uzb/jR4mWCxJcGv0aJOaxdmGb5h7xIS5tY9bPzBHsrLMsLmLAKaBNankVsP8AUKZchNxTiJ/xi0tLZKkv8Kg48nHy7+esc95brTYnEIWlK9ZTYApNu4NG9IDnZowB1gv8JT02I+hEIky8SuwSUkuLBqcE+bw+yzBJSkCcoLKqtUgttVgz2jrM5QplZgrUkhaUlYWoULAuGDODQbPDNc3EDQZY1LJFdYSGFRVRr67wxGWyk/AhIa1XP/qqPZGKSElC5RSDbwmncUbe3SNqW47LFzlBSk6FOyrVFx0JFnevlHiJMqSCuWSqYlgXDsTwN2a/1EMhhQnUNWkEEAH4TvQ7V2hb/LJpBJ8WkE0WkOOr0I3e8Z+M3v7BM2ZrCST7sKTpUXIYF+SXFaikCGZolqQ2lZSRYaVgAl61FNxudjA4VNlaBMTRwzsRRyASKbvDX2jxaFSKJAOxGwdt42FcjFnSVK+JKWHG7fKCsBhDPCpqiUgp0JUKWuSO9Nt4WZdKMwhAID3LQ6mZ4jDASlS6BPhZTKNa7X5ApWAUe4VhJgVNQVpJZKk2fZv+W4Bb5QTiZfvgChYqVJBJpVyAeoLDszUAiuZi9aCQhWhYfxJIoDbihZjQ0DWhBjZC5YoFBKlOD+deYAvFapctSSliCHHDfe1YdYSVImYZMua/jq7VQaEdqH/+jzAGDxCJiWmAq0gDV+ol2Fdw3SLl68MQS8yStmV9j1rbdttgUe+mYXwzACo8KoQwcg7/AIIfIxSMQ3iDtQ0BS1GPLU9YhjsCiehkEFIA018SON+bgvGdyv3klbLQtLljqSQD5mAcSVLOuS9TUA/3IIPh6kAiFeUZoy9YrdweP3eJ4nE6Z+p+dNnAf6QdN0zcLr0pC0Ot9IGoqJKhT1PUQDRSUrYyyDUKS43Fx0PTrGWnJXJxZrQjUCdiXpSjA7708jvZnHJ1swKVbGwPLetmvBvt1InIlJmSpb6VaVmp0pUL8sGFepMA0whE0BYApQ7N05pfzghlFVnFG2I6P94zGV5iZKHCtQVQ8k8q2dx0AHaNXhMNNUkLKg52TZu9zXkCIDpalE3BcWMC4pUtSvd+JKwHALO3INQ3Yx0yaAsOQ5tShPBi2f4/EAlS025HI+UUJ5uLVIXZSipmOrwgdnf5QUrHSVqDyXKi2opSRXvXo0VYkS1v7wLQxcW+4FLUfiA57oQyPHUEaQX+lL/WAf4kolgFQ0hRZmLO2zVHqIS4/J1LmKm4dSTqDlBoX6E0r5V7wD/MJkqsySdNqvX5GCJeNM51ylLSlNwQxr3uNoxnhM5qpYWzE4qWwXJUQdkjUR/6uGi8YtaCrUgihqpxpewr29IbykGcCFWanJ8uRSr+QijE4ooSqWogosb2PNL9o4z+NJdypoonZjpQU31PTatx594pwecKSn4UglywQP3HEUf/AI6rW8mZqSCzE1cVs1aVBexhonLEIACloKiHLpSa8AtaGs/CbLak6naltzFomEkgP1raJzZKkEAkee3SJ4HArnL0hQSkVUp3YW9dh3jlq2/7Z0GVcBLFzv8A5hlJy50knVQB/DYmhcmwfpD7DZWiSp0LADVCgFGt67FuPSLZGCEyqgCkuSTcnhw3hDEMRHbHgk9akZ5eUV8LqLtQ/Ym3X6R5isCmX/8AIUuS+kOfMkfSNRl+AaapaSTclJUGrQnxVNgfLpGd9sMFNQQqUPeJPxJ1eIdQ90v8zE5OOYzeM7L1OizE5oVzdIBILJ3KablomMyUlRJUhLUDh6E7BTF72BhNLzXSkhThSSxSVDeosb7fhhj7F5oFzED3YoCDQEJAYM5rx3jzYY55ZTbEttOJOc/CpSSoAUJ/0x84uxGfJJCCEuphU/SNLMxAA86D9oqxSZafiSPMR78ZZNXt1hZlE8zlaSwl3JIe1gOrtFeJwsyWoiVMersDWnHIp8vVtPnpSyWAGzfOkLMdhASZsonkj50/aNDxcx0aZroSsEVTQEUfpWrC1Iz2PxBCSg3BINelfpGgEyXiUe7IKZgqCx3uOCT6ikZ3NcIpyVpKXYvZyL9L/WAhkGJJmg7FJD/nP3jTYqSpYBvv6F2bf/cZDLCNXIA+tfsI2+CxktSRrHjBu9D1ihcZpJ4Fz1p+/wBoOydKJhMtSQUkFwd7D1g5eFoooSkBd244HAesApwCpaiRbm0QZbPsMnCYgISTpUywTtVVCd2bzpDbIMwRMV7shwos3cDbcfcRnf8AyQtfvZKxQBJf1B+h+cMPYSSn3iVLPwIKqCj03/8A2enEUaOd7NMSZS2v4TcHvz36VgDB40BZE5ALOKjxcbvbyjS5pijLT7wVZnHI3PVhXyjPe0C0rKJqf1AP9j6fSIC5uU4TEp8CVIUDcM9uC4I9ICxWSTky1IYTEKBSSi4BG4u/Z48yVRM1DbmojVTZrBhXzpzAfPvZ3K5WHCNS5gmgmpYjgOAAR5c2jUTsUQg+8GuWaEoVqSX2UDUUNjE8w0KOoykqp4qeLoQQxekKFhchRmSlkpUPhIY17OD2YQGUGAXKmMogoUtpZclh1e1AzdY2GBzRSKD4R8TWra0W4jMJC/dKmywddHFCDZy1fnHuY5ALyTRnAJvwx+xgDZmDE0FUtQNXKW7U/K1pAyQpIJdyLhyS3n+UEZzA5xMkzFcfqB27g+f48aVE5M1OtLdnt/uKCZWOSoaCHp4tTW6g3/zEyJIBZISOQPKw+0KZstYZgVCtCk6h997iK1klKWOk7g+n4YgYhcxJbShaDUqFCB247GnSKFhKyQoqS9Lgv6jp9YEw2NmIGlbAgnSQb8V6/tHuAxEufODlpiTtR7h25Dn1ign+VzATVK0bNRT9jRx3hRmaioFDKSs0Y8s41DtuI1k1QkgBb1etGpUWhNnAMzSuWsBaC4cPqG6SOr04ioUSpakISpU5KFgbihrdwPrxHTsSuYXKUTDbUEhXzb5GK82xDLDgoFUkHpUEdK0hSFk8Dz/YR5eayeVmneXSf4yYpddAPia7t6j/ADGrk4aXLQyEBIIBuHP/AG3Pn1gfBS0SgZcoCWCSp0jfk9esDy8x0avDqLkAKem2puXc+kdscZGlK1EqYEtGhUtk8UjOSpyRVg780H+I6ZmbJJ1u/Wo5DDr942Dk5imWtirYWJ+0U4nNH/SkgULwoTgpk9X9JILXUVEAeYqewh7leTJlVmHWfkPJRJJ7+kB8+zfJ54So4SUJyFlVWDydVSASWUKqbjrGg/8AHeRzpKdeJPjIZKSxKQOWevc7Rrcf8JSFDpTb7H1gDKV1LsQB13/B6xiYYy7kJIuzZRApx+fKI/xBmS3IdNbXDUcfOI5lIK6gAt5tBGSIUlLWAeNKUmaVgpJLpsQbizQZl09SRsBQC2/1FIOmZIgq1oUR/wAf0ud7OD8r0inE4XQ9L1of3gAsR/8AMQAAVbgU24s/7wxy1aFApX4gSynDgjz2eBThveeJNFAer/SIF5ZBDOPiG/4PlAQxvsmEK1yDT+xR+hP0PrtABSU/ECGNXjYYXFax1p+cwhzecSVy1AhyNKgC/PH3gBkZmqWlnNrNfeKJvtCS6SpIAgefhlS9JNQQ77EcfnMK8tny1YpCCkrSVVNhRzZ3ioPz2YJssKo4IL8U/wARD2Hw51qI+EpNDZI47PSH/tFhpTUlhGoN4Rvzx38oT5Dgv4Vb69RULV+567cbxPtW4kpASlJazdO3pCTN8q1giTUX0Eih6PVrw3SoEUal4p0gLcMFEVPa31+cUZfLwZaxcKqK9oKl5msTGoeQevXmC84w+tLhtSajUGdqaSbhJs4tetisxeXSwErUVDSbguQ9KsW9fnAGZ3maJUtSiahILJvU2qdnF2vAKcYZqEeFtQfxAgpIsCObwVjMJInSjpSFAfEkknUPM33p1iEuXKQh0JCeb+kQeHAuAo6dQsG6bHmtYKy7EqBKedu30PWD0ypa0ApSGO4uNj5/tAQKpK30lSWYMC55cDa1ICzNMrlYlLke7m08XIG1KHveM7JEzCzADvY7KHQ8Rq5hSpgCCFWf6UiqakFBRMGpLUJFtnfmAhKzBEwMRVgW4dx5il4GxMphuQ99xxC4YHTM04dZX/cCUhjWgch4uwuZAkyZo0LBZjS2x+oPURRRmeAE5I0n4TcD1cc7xdlOCqVTFalD4dBIYbk/4gyStOtSVEoJDFQLeZEeYzDzJQDVDu4+o6GAfZemWRUBRLnxVfyPr02hLmyQVJ905VrsB8LGvQDvs/Edg8SFCo7jiAssxL4ucgfAgIdjYqfYdG6w2CMWhalJBQkyzUrIFGFAQ/NIW4qUgKIUUJO4Yf4jRYvAq5BCnZi4UN4XTgmgmJKikMCz0ryOsTUA85UxEwhZYkAAB2G/LfvAGPnKE1N7VcUMCpxmpelLuzubBuKX/wA8ExHH4k3Jc89+naFZMDMcEHevrzCtaylxsSfNvtVrVgefmRSkbqNtRpWlTWghIlapykpWtgtQTpQDXUeRVi+8T5Rp9c9lgU4dPUBXqH+8EZji9IY7+opf7wLg5/u0pSlmA34A/wAQjzTG6iGO14onKWqbM0pN6kjYHctt+4hzhpYQGSNPo9KVMD4LDGTJqPEsueRwO37wZhy7cn89YAky9KXHFf2gb+KNOpi/EkgeV9oBkJcEuwA+uw6n5VgHBcijv0ELMwmEFtxtDaSpk02hRn8xihVXdvX7QFEnGlJ/bjf5w1n4cLDt42oYzX8akLBIppU9+G8qt6xpDsfysAnE1UtQJNzb6fPaCszxA1AsSCGp67QHmrHxXY+kRkzSuWK1Bv8AneAhjsImfhyglSXcBQNQdjCfLMtlSQ0sHU1SW2FfMw1kONQMK8xn6X0ufFUJ6Fz6AEHzgHU+aFS6lyKp7QsKyV1YBqfKCsGAoAsWCfIvf6/LrC7NpolzUpL1Q13qSEjcvWLoabATq1pzBXvA77QmlziQ72p6RNOK0nkcc/aAZrmvT8rAi1JqWDEMRs2/lAWKx4DqbhvzeCJUwe7KqgHnreIBzIMtRKDpdtPTjy+sZjOMwXLmqlu7MzdgfvG2QkLF3b5dI+Te2UlZxs6pL6fCFGjJA7bepMYz890WbfR/Y7H6wxsoO3BB6dPpDyfg0EhRehcEFiHDVa4r2jBf+PSZJQhRD1ZjyLepj6FMxIcB6mz77+ojWN3Ohmp2UYyXMV7uYJktVWWQFJPo3mIIw8yYl/eKD0qC4PNC3zhwnGKD6iCxr0HPaF2aKBCt1pqBzavHSNC/CZfh5jqQNKzdjT/1Jb0aIYzKUzA0wjWBRYDHhjyOl4W5Orw7pVdQ5D7dQzt1hguZqJVqYsxGyqXH/KIFgkzEeCYCGcJUbHo+449OxOCx5QGWApJ2P1HEEYfFFIUlZclil9xb8/xCbFyVJT7wMqWfF4Q6gL7cch4oYZhiZQ0qQkspwzm7edIB9l8NoVNJqV1qPidztY1uevlJGCM1KNkgu+9dxW0MsHLMoln03LuB5PY12jOt0MU4rSNOxqOnMB4wup+nMCZhPDJArpttflo9lYxJFWjSMxhEJAKtS3UP7gwZ3vTpzSAseXJuaW+Qi6cHISOvZnNezR5PlAAAU9fLzp8o8U57emPkWpBLOkbhjs/Y27QzyXCzP4iUVeEBRukgEsosCAxLOQOkN8hywqSJhJSVfAwDtd2O23aKiZycSZYCjIQAtUxYcqUxASg0DOXoHGmpqI74S/bpGg/iBMdmAFOt2t+PFOS4V55WQ6UVDtU1006Nq7iLMPOYf00eNQLA3N2uB87NDDAYH3SAn9QueT05aw6R2qRPGEMAprX6xXJUCSNmEUZmioc9Rx+f5gbBq/q0/wBD8/KRFOcUBoLGvG0JwTT9IBDnlqsG/LwymqdBDVa8K8MyloBNNQFe9evSA0UiY358oA9oG925LVr0i7VQN27tHs+V72WpINSKd9oD5vIzkTsQJMkKUdZEwkFkpS736gDzMfSJMzUhri3aMlKy4SVzFoShBWAVFviVW7bvU8vD7K5tGNj9fz6RRZjpYq9jQ99jCvKphBKFMyqDkHYtxX5Q7xAChXz/AHjPYpapalEbt8uKefmICOIWZMxRK2c+FzYsAzE1qDSFGa4OYVy0ISSJincAkJAqvoL3O6hDb2tyqZOCglQAmLBJIqgJSXIG5KmF9+kNPZuWJaUocqOkMS9GpZ6GvpATw8sS0s4YgFL8nbrUikKMVlS5k6WslIDlS7aiAPDb/kewhvmSTrCz4men9p5ED4vGiWAWKrM16xdIrKUglKLD6mpfzrEZo3hZMxRM12YE/jwbOWQgf9oAXGVKUjnzdvz1hovFMkJ2P2jPIBM6ap6uwr0t9B6wcua4S1niKcYHEjSQ25H7ebNXoIQ+12S61DEAOyWWBcjZXlv5QRhFM92Ct+LQxkYhwxGoh/l/uM5Y7miVh8A8uakB7gMzM/L/AO6xtMPjPeqSlYqmoNq1FIEzdAmnUE+NA8FR4qfCftwehMZ2VmblITqd2BD0SDu+4Ow5jnjvDq9jc5rKWoEoDqFNLs4PB5hdPRMLTWUlaUkGW3iY1ZiHfpE8tzZapkooZT3ZqMPEfT6wxxs7UQvUHdntW3DPs0dRkpGOUZsolRSpyShmKQAH1VarpoesahUlveAhkhmO9Q/FGtFUnDSp5KlAJmJLBbXHB5EMDKVLltMIVzRgfnALPjlmXwCASeQ37HyizIsL7mWEkkhnqXCegLD5wDmhCCLECHGXq8A37n87wDAAL/7D5iPEsxSodyOsCz3QXDgRYMQFB+kAlzeUUqbpRrH8MDpHnDCcUklCqgkN0PMJZ+MCFFN2PWCFmIxAS7Dp1bf7QOtRKSKlq0B2ez9zEWSwN6ddxSx7nbaBZiph+Eh6N50Af0+cfO48NsYxrMoxSlSveFSUrWPFdwE0CXb5DcmKJuYpRRSw4vvEDl884fSDqVdhTyckd4T/AMqmuykDupQASR0TUhtqx9Dbo0/s/N97OMwMJaEMCE/Eoln7AP31XoY1AUAm1ulOrwp9mVSwhSAokoZyBdRFPKjQ9RjfCUBAFL0pT/UaCrNxqAO8KsFNPvCokbdmHPqYb4xPhDnanXiEqTU0ADUeINAqYA4NHpCGbPYE2AJBqOe7esOB40JJ3SK9Yymb5e5UkEALIBIqSBehsbl79meA1eCmOgQbIZIJ1MwDBj4nv+8K8qVq11o7Dyo/n+0NZrBIerQGLz/FTU40S9H9NaNYmbOHJFmB/cQ2yaeSg88C4tW1Q8E5ijWgkAeGo6jcfnWEmEnmWt0gGhB/DCDSrmeEK5r+djAebSRNlFSKrTVnu1x6PSKJOLKkKSbmohYnFgLSymUpem5qxrbdgYDQomBckAkBRA9WZvrC6WlSFsbAE/LeGc/CpWnUx5pufPf5QJhZSUqqxu7qDE/LrSKK52JCgdZa5JgbMMLLUnxFR+HSmzHoN61q8Uz9JUxA1IJ3t0HQ7t9IQYpSZClGWVA1p7wqANyEuSwcWH2hs00CsKEjSbNQ88fnWPVI8LMq/wC1z594pw1UpJLuAwBuKb78RbjVNJX3sLmlfLZ4BXhi0yYxdi1eTX5N8zFk6cn3aSLvdt4GlSE+6M0qZUw6r0cgsB05/wACCUy9KBX4Q/JtAS/iSiVrIuB9aQywUx0JKeIVfxSNCU/EDsNwKM5beGmCU1LdtjAD4ieBehB4qa/X9ozma5aqXPScOlShPVpCXprFSOA48VTseIZ55IUpaUJICigsTahBctWjRrMgkOAHoVU6bP6RmyXoYTL1z5OKWJqVIUlCdDs73uOfy0bpeNRNRrIJZYQWJDKdNm6lvIiJ+2Xs37xInyj/AFEAgsPjSCCAeo8RHLnpGdyTEzEKA0eAnxP13Y+pbjrC2T1NnWICEuQNJq773L9PpBuX4orRVikUJFfX85hJmaU4hCpBKkBW6XBpUpG+kilaXi/KsIcKSJaAiWaEAkjTxw4v15iTKVZdmOJwaFnVpoKittmH5vFcvEpenFfOCMUsBGpJt9/9RjlZisTCSSBtTu0a0NWvEj4VDUnncQpzOecNMQQdaFg/byp+8RxeagSdVNZBAB5/aogDM5yFy0lZHg37t8qfWAN9oc5lS5aTpdZDgbjcF+o2j51meaTlTCfhfY1i3NMYFTC5OkFxu4O7gjn5bQywOHQUAqloSTXx6nIIBB+IUIjnnnZ4z290rIIDOP0k39Ol4cZPlQAGti5fpXnmEeCnkEBY92ApzvQvXnbaNKjMUJYUZj4hu1/OMYfj6smjHEYv3fhjP5jjVF2FSWD82Hz37xDM8e1QfX5duYpyrLFYola1FKGZ03NQ+l7Wv3jcz3dQaf2LlDStRUSCsAEWOkWHNTeHybkdIX4RISQhCWQiiR8z59TeHE4Mygx4joFeaIVoDf3fIuPztC5a0kOadzxGnmYXWktfjj86xmsSDLPwPVmqXq21hS+0FOMqIMoAu/XZ6iFuNl6VEq0kuSCzUJpy5A33gvLBpcqqSblq0HoxfbiL80khVw4UKwqFuQL1JWpTAqIbgBgpvIqUPLpGgV4gBxuYTKWw8O1ABQc/IfUwRKxxYhYUH9OOYDwDQrT594SZ1LElRNkkuCWo+3kS1ekNcRPcagDqFCe34/nAGMne8l1GrT4g16V2q9LQFGCnEmppVqD8/wBRLIZCVrXqAOlZburtwKecIxjyqahKCoFShZKmY9w0aDJcB7ufMCVE6tBYkUuL73ih/JWASGOk22/C8Jc3w+ke8BBDh/pq+bGG+ICkUUagij2t+ecBZniGkkmzH5QGWxC3mAOWUP8AcLEIUJcoztIBALC6aOUkc/KsaHBSQv3ZBYpLEgji9t4An5JKm4ke7bSPCQgMl66l03NqVo+4jOmhOTzXlmYoaUuW/wCo+1zGZzjNP4r+nLUxUoAAHkivWPpifZqUqV7tQVpKdJAOmhDUawaKMD7EYLDHUJaioVBK1FvIFrdIqM7NUmWkJDAJASG4on8849UQEHUqwNQdr77w7zPLMItSQy0tdlOD0qCW848xeT4YywPdkhRZypTnfnpZmi9ptnMnkmZr/wCLeFuHIYkWckUu3V4JlY8BTuSllbGrXA3Jf8vDE5QiXKme7KwW1GoJLVOzuzxnMswU4zRQaGLkiiSWcsbq6V+piK8xWO94tK5brWQUWNACkqGltqOe/MbvJwqWmXqqQPF0Uz084Cw8mWlAlpAAGxF+Se9zBSSWIFuWo1WiCjNM6UzPQO/1P7QhnZvKY6iwNi350gLMJ6tJXqFCwBpV2Y9HhNjcYHSmWFLXym1tgXP05jx8uX9l/WnG3bbYPM5Q/UDUqKnL2PP2izNcy14dSEkeJgHoQCWNeWtGOE9YUlAGpQSCXFQfIgcQz/mSDLIUxZn1JP4HiY8+U1PSZtPisSpSSACENQtf87Ri8ZPV746ElfhtqLk7Cu9adHh1/M5i0MPElvhAHoQa/m+wkhaJhUgaUEVIavQkvQvsY7X+RPJGrmlPxGj3CpnhZWpRZ3ooV6j7Rls/zozpx93qKQaEJuBUEu3doeZnglzHSZzFAcFYJBehqN2736RkJ2DOohgQLlLsXswUHZ39dnjePL8o1Lsfh1yzKSnQoKcqClM6kAsUgk7F7NTU43hlmZloUApan010s1zYCgHSEsvCTAaFwQSg2Hi7bEXaLpOWLLuQ78KL9fDzetYfKNNXPwRnTHYIQPhKr03002dn6QxxGEkkBICyzAkHS3PwafzmITZvhdg+xr2Dt3izLiqQgIK/enVqUVWJPA2HA6RuSG1Er2fkB1FK1hndSiAK8BgfOGODSFVSGGwFh2iqbjipwWY7AeQi/CYgJCdAcHcCwAvw7sG78RdAyrl77QXk4UpwVMkH60gGRNJrXf1hhla/iISkD9SuWGw2rGoyhJVMlrJqz9+0KPbbHz0oQuQlBUpaUKB5UWSbgVLJqd/RiczlvUaQXCX6fuz0ig4tIB5H05iVYIXJVLHiAcBi3JYln2r6NAsrGVKTUeUDZ7mSCpwolxZ6OWp1/PNPgsaoE6R4b2L9j+bRYlPcyxQQD/c1Nqm16dIhLxJUEl1VdxsCG47xjPafELUpGkq8ahLJALsTVq1t27Rr8LL93LCVEkJASly5JFCo0FTQve8IohCfCampepijDp0rUk0q48/8v6wVKWNLhgHLUhdLnKE4BRBQUMGBooXveg6W6xUe/wAoUmehSKyyXP8AxLWA2BMNcYnRMlqSD4lMqjEBjfo4A7kQun5zKlkpUou4sDRvzZ4n/N5a9ASsOQ+j9WkXLGt2/Gho2KxGJdTEmsLc8xulKkh/CglwHY/u32gufmKQlJFQtNCLEF6vxvSMlm2NZCikmrJvU1AJfqASIlWGmX4rVKUWpT5vQxosoniWlCtLuA1bcfKEOTrEuQP71H0Ap+8XypywAk1A0pd6ggD1f7xFb3+POkh6H8pC7GzgUjpt61pGfGaIkS3WsnSPhDFuA4pS0IcvzVeLKl6lJSFsEoAcjzBJNWo1o0grM81EqYQbuPT8+hhtlk5U1XiSQBWot+WirLsPOmKJmSly0pIIHhAURV6urh7VjWYOQgJqpIJ2S1D9zE2aBYPCaB4laiTdgPItc7QnzRLTCA7XH7fnMalUpLNQxnvaJKpfiAdJDHodnpTvGb0bLpBIckXNKvT7bwROzSWGru33qPMwjnoWpQVbZTFvNjc7ecCYpBcAVUoHS93AYj0r6xw/yMd6Y/si7OUywFKIdCxUNuP9v5QkwOUzfeImy0pSAC4WCFbhuCCGL9YMn4kBIQpJSqnhBArt597+cRx2YqVpADKFGV9GH1jhyZ2+T1zuUvYfCZspE6alaKGmrSb7i1qmvaDJrrWlaEpIAJINSQLgDci/lvFBxAMvZKzRSSKEilPTePU41amGhCWqG46deveMXWvE2YoxYQlKwlSg41Eiw5FR61DesV4zLylpoUfEQb3erHfpWPVYwgBExBWkiikuVAhrhrHv9YNwM1M2XqT8NWYeobmMT8ZuL/wtyzGF1JUARXUHo17dmgj+Ty5j6VMjYXIP5zWPFr1KFgvZ6gh/ka224iWli0wKQ9iDT1FvOJMr7OllsATsFpUtLuw0+vf5xCVKSRV37/5i7EgqJKFakmoLUqbA2NiaQ0k+y81SQRNSHFvd6vm/7R3kyynTfdB5ngp6ZiShClS1LJ1JNEamDEF7JDiwd72h5LlhIAYCl+zt9Q/OkCgjo6Pb46Kk4gBdEh3p4f8AkVB/IsKbdYNk+IJ2ZLBo6OjQMmaUy3UpIu70vS+14CGboTL1avCocUqSKdS5byjo6G0CYvGlQAQmqUkHVQgli7t9oWnM1k6QhIukh6F00fpR2qS55aPY6M5XprGbRRjhR0bGyQTZiXSKsW6ObUitWJGiopY16GrEM9RTl3eOjo5bpyTV6VHMCVE6QAFEuD8LnYj8pDyViUlCSCzXJqf8x0dDi5LctVxlrpmKon9b2NK3Y8M28Cifr1DTS1CNL2o7Mewjo6PS2QrX/U1CwIJ+Y9LbbRofZtTSpqzU0SCeEuW+f0jo6CqM1lqSgADU6mCRsCSb9L9IzuczVFaJcsgkuolqeEN9VUjyOiVY0GWTZg91LRLVMmFIU4ACW/uUo+FILG99oeScrTJkD3rmbMrMXSqmNBbwpSABQfCNzHR0QZ/HzZc3QhJCkLIDily16Rs/4ZOGCUSQEBq0DnZyd/OOjoqVNWMUWB2+cSl4dKi+opV3opuht5NHR0BNckpOq52G3++8WmcSATT+5w4IO3WPI6JVZvPsvOsKkTEJlknWlSXI6o28jaFc7DrQdalpW1vCEkAs4cUbe0dHR8zn65NRxzmr0BxikTgKF+or/rrCbOZelEtJWPeIPxWOnYHSG7H8PsdHTjx70xPQi8NNqKmrhjqg/DomBACgnUhTgpNWOx/P89HRzz5LvTPyHz5lArUAsbA3fp5QTIngkOsayDRxUbsLbfWPI6JMOtbbipcmUCRLOhQ/tG8M8BiEuEqKdQAatxYkG4MdHRO5lv8ASb/IFjMsUkKKSpSF1CgKpL7sA1yX7Qwy8zRKQ5rpDvQ+YeOjo9WNtx+X7dt2x//Z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89090" name="Picture 2" descr="http://www.ilovetogo.com/FileUpload/Editor/ImagesUpload/WebContent/Story/5211/14462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2643182"/>
            <a:ext cx="5500694" cy="39994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9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4291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7. ป่าหิน (</a:t>
            </a:r>
            <a:r>
              <a:rPr lang="en-US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Stone Forest) </a:t>
            </a: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เมืองคุนหมิง มลฑลยูนาน ประเทศจีน </a:t>
            </a: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357298"/>
            <a:ext cx="8572560" cy="52149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2800" b="1" dirty="0" smtClean="0">
                <a:cs typeface="+mj-cs"/>
              </a:rPr>
              <a:t>อุทยานป่าหิน </a:t>
            </a:r>
            <a:r>
              <a:rPr lang="th-TH" sz="2800" dirty="0" smtClean="0">
                <a:cs typeface="+mj-cs"/>
              </a:rPr>
              <a:t>(</a:t>
            </a:r>
            <a:r>
              <a:rPr lang="en-US" sz="2800" dirty="0" err="1" smtClean="0">
                <a:cs typeface="+mj-cs"/>
              </a:rPr>
              <a:t>Shilin</a:t>
            </a:r>
            <a:r>
              <a:rPr lang="en-US" sz="2800" dirty="0" smtClean="0">
                <a:cs typeface="+mj-cs"/>
              </a:rPr>
              <a:t> National Park) </a:t>
            </a:r>
            <a:r>
              <a:rPr lang="th-TH" sz="2800" dirty="0" smtClean="0">
                <a:cs typeface="+mj-cs"/>
              </a:rPr>
              <a:t>ในเมืองคุนหมิง จัดเป็นป่าหินที่มีขนาดใหญ่ที่สุดในโลก โดยมีพื้นที่มากถึง 350 ตารางกิโลเมตร แต่เปิดให้นักท่องเที่ยวเข้าชมเพียง 12 ตารางกิโลเมตรเท่านั้น เดิมทีหินปูนเหล่านี้อยู่ใต้ผิวโลก แต่ภายหลังได้ถูกดันขึ้นมาในลักษณะเดียวกับหินงอก เชื่อกันว่าป่าหินแห่งนี้มีอายุราว 270 ล้านปีเลยทีเดียว</a:t>
            </a:r>
            <a:endParaRPr lang="en-US" sz="2800" dirty="0" smtClean="0">
              <a:cs typeface="+mj-cs"/>
            </a:endParaRPr>
          </a:p>
        </p:txBody>
      </p:sp>
      <p:sp>
        <p:nvSpPr>
          <p:cNvPr id="82948" name="AutoShape 4" descr="data:image/jpeg;base64,/9j/4AAQSkZJRgABAQAAAQABAAD/2wCEAAkGBxMSEhUUExQWFhUXGB8bGBgYGB0gHRkgHCAfHB4eHx8bICkgIBslHxwcITEiJSkrLy4uGh8zODMtNygtLisBCgoKDg0OGxAQGiwcHCQsLCwsLCwsLCwsLCwsLCwsLCwsLCwsLCwsLCwsLCwsLCwsLCwsLCwsLCwsLCwsLCwsLP/AABEIAKgBLAMBIgACEQEDEQH/xAAbAAACAwEBAQAAAAAAAAAAAAAEBQIDBgABB//EADwQAAECBAUCAwcCBgICAgMAAAECEQADITEEBRJBUWFxIoGRBhMyobHB8ELRFBUjUuHxYnIHkjOyFoKi/8QAGQEBAQEBAQEAAAAAAAAAAAAAAAECAwQF/8QAIxEBAQACAwACAgIDAAAAAAAAAAECEQMhMRJBIlEEExRhcf/aAAwDAQACEQMRAD8AOwmRrHiWJdbgaTbp8mH+YtwmFkvMEyX8NQClIfuwPo8Pk4Un43QSKMXPdgfxoV5plSJ6NPvJiVBQZbAdPhNSOjjpCSRhVmKVBMr3OhCAapFHexfqft2i84FawSVJUkkEobja7H5QskZDiJYSAtKwkukOUuSGqDQEbVNzGky+QlAGoJC7kO4BNwH26RQmUjQ4DVJoClgeSw8vKAcUrSf1Bzp+JnB4Fq1+IbQ5zOVJUfCDLWVMNIYPxpZn9IjOyyYEp1K8SfhUEmxehCVOPtEVnsxlaJWtA8QDpZiSaUbTc0sKxLwolaApKls6jpO12UGq/wBYaZpksykxU0koDhIQwfZ9RUSRxa28ZrHY8JT4ffLclylyEPR1Jpqbp+0A5xM4SQEibL03pMBUkitQ/Iu5gBecKBJQrUHBLPVuR8JHQMW3i/BzxNSjS9AwBlsa0fntHLwWjUsK92U+LxFOkAWcDkduYIGyPHrnTlYhYASNSEoqSl6KZ+wr3jT4daSSpJBBptTpX8tGJwGJ1hgBUkkKZiVeImt6nbYCHWAxTJ0+JkgsABcE8VtyW6RVN5OYyMFKKColSlFbf9ibVNBYbUpCXEe1cxBKpSHTYpLPbZQPyIMIcJmCcRSYZp0O6kJHic6kkp2SAWdnJcuIbiTqCUytKhdTli3/ACenn5U3gt//ACIT5RlhSXSmju+okUe2kBVQ37Rhl44nGgKDhAUmnUOD9PSPpOXezshQ1ziEnYS9mqCSRfygNX/j2QZhnCcsgqdQUE1BoGIZq/ggoHB4MLQChbsf1GtrNt2v1hNneZlEwAjUtgkUZBuxvYOaNWNbjsKiVWXqLlikCoJD0+frCNfstNxMxE5AAlpNQq5IIct+9KdYWodez+LMlKEOBqTXpxRqPzDSdmQQfGEks7l7BQuWYX5jO4nEaFhCh4h4Qx60sYIMibMOvROBSCzoW1CAXYVoPls8cZzS5a1U+Q7JsyK5iy5qtQpYBPhHlT8eHX8Pd9ZCrpc/Z2jLZbOVMWosolYYkAkp0tezAsQ5PIh7l01YR4wun6jUNy42Mdccpl3F2r9qNIlKCaJ1IavJHy6RRKxr6A5DpFB6ftWM/wC2eaFpctwDMXqDUcIFHr1fyHMU4bEkTSsqZIDFyzVqCKloqtJ7O5iUoPvUChcUqLnim0V5r41alJC38SJnhC0jcO1w7Qvkom+NelStUylKBOlKUl7MQCfOBcxRiRKGhGsjw/EBQ1+vXzjnlne5EtFzDLWgAqWFOCClQ28rG96wwyzMQAUlClqFAFXNAAb/AJSMzhMjxSmV7okv8SSCh7gVZ9hTjeIzZGMlEFcqahyAHSXL78HsTuWjz3+6fbFuTTTfaZKEokgELJ8TkVFSWau3yh3hkhaElJKxqceH4WFip6g9f9YZImKWQpCnbdB7lqUa249BD3JM2UiS2kKBIAZnNbuKs1ejRri5M/lrJcbdm0/BpJICFeL4yGYENsS+km4BN4G1GUwUjUjUXOr4Qz1BKhejUvBicxQHClMSHNSPR9oloE9L6UszFWqzcBNPlxHqbTxEwaSplMkuW6V+F9+npaFxwqpqtWhTcKSSG6UeCsQha3SmYliRqGkkhKaFmd3IAYgbwumIShb6piSVU0jwkgVBD0cvxe8Zyxl9QZ/CIDJBo9UlZeo2ZiLfKAliTrUHIUi+qhV0dna+30iS8fqOkaCpOkEsbsb3bl6kCKsNiQpSxNSkoS1Vhwkn/nbj1EUSx2ESUalEJBoNXxKa2zgFv7oXIkhh4FEGoOl386w1xKnmhKAPhcFhpbblxU+loUT3Soj/AOtvJo5ciUxxk+StSVzioHUEpUhtYffqz7vFmae/Cf6MzWAKJUwL0F/hPNSIUDCpAoVTNLlWySSGDA1a3Sh7R4jOSSk+7JQoul1JcDYsS5IjsozK8ymJmq94oh0tpU7CwDPeu8WjEEKNTQ1q4I6Abm47wox81Opa1g6QGFHa1QWuLxqPZiZK0qUzrLAq6WFR07QFWFxi1OoBaHKQkqB/TWldJ9NhDyRjqsXfvFGZ40S0g10pN9j0L/8A2dxCb+cErCUMSSw67t5faM26GrUQohlM1WcfesD5lhpCw0xAVquWIPUEpYj1rFeClTEAFRSSaqP2G8HFRFTUPuRSjcRVYnOcmlSCj3Kl+7KSAkrdm253avrCdWE1O5oeT09I2mY4CXiDrCyg2oHT6U+sI8xyidJctqRymo8xcfSPNyY5S7njNJpGH0uBYhjT09K/OC5OXLxGiShHhSqpH6QQdRPfr16x4lbi4dqfjQTlGMmJJ0ncOHbz6m0Z4sr8tb6IPyvBSMLPWZUuaQUgEgA2ZwdIZq6g273oAWvGICxISlLNqSkBmD1o1GLm28CaMTrZKiHLkgAgAmiWLE/FSo+GGJygkImakyykMWKlKsCQC4AO9XsRHsaEKmBR4WAzFV3+/TpFKsGD4VTSmnwg1fYedPnBeGkyZQesyY5IWosGIcFi5Hd/PaFS8WSsgmwcHtVm9fysATiVSZRdYKyaDxFIsTt258okiekJ1S0BSEjxOouC9d2N7dRzGfxigo6U7gDkv9WdgO4hrOwwlSAdWtTH+mTQVL9Cs7nnyMBBMlGKKl+6SFSwPF4nI2DpPoTatoLy/NNZKJYGoMnwjYAnY1byrEZmeBUsFhRmA2oPrCMY8yZuoDS41jjgjs7iINLIlaQQmYEKVXSQan1Lcu28DTMYpACVEIUP1CoU/c1PoY9xyUz0pXLV4ncB2PYjl7feE+MR7wMtakrFwRQF/Vun+ooJx2R4TGe7mzKTEk6CglO+6S6S7O7A2iX8mwy1hlrJBIIUxL7uRQ/7gHByJklQC00VZYLpVwx7c9Yc4OZLIXYlJdibDs0ZuMoLThpQFWPi7h03DWpEl4UKOsMS2yRX627QJisSh9KFKC1D+moGo3IJ/Ulmu9IAyzNjMWJcwB/7xQ0u4s/7dYvg0EkKJdE1Ap8Jlg+Tgg062rFqZho6jqYuzpG2xJB+cJ8XhVComMTwzgtuDv1iaETFN4gSzN8JfkcHvSKCJ5mBQIQCHNQnbsA48oHmz9beBJY0BCVN/wBgag17l+kSlIWCApShwSCw58vlEkSFLcLD0I1IA1APTy3tzASwUkKK/eJQigq9FeQ68fvBGp1OpXhSKaSS/FGqOkDrl+7YsotV1Cv++0RxOay5bFRSgKLdHLM/HftAdi80AKgEsWuAXb056xXLxXvHBAJQKg3I3c3cV3gbErCglcsipo136dejwuTMck2J+IVBPT7Vjjyc0wy1fEMji0kpl+7QQB8TVAYsauTZr3e8QWkBmBS5DrKizHub02Lxn8PIMyZMDqShQagZ7v8ALeNdLxQLgpEtSkvrURRQs44rVuBxHTcUsm5elCHNWqRUNcu4oKbkdYDw8hK0pUA4UHDOYaYzFqQtVCpKlApUkgjS4Bc9A9Oh6QiTjEqqEkdiRXegPMc88MftNAMvzFBAunWn4dJ+4Yf4j3EKIBKEC41M6Q/Vi79ztBYw4Bd+wEVTJIFhf7RzvNWNlmIxK2SBK1u7gmnTY0PJhhg8WJaSlCQkuCBtwQW6H6RxRZ3uzb/jR4mWCxJcGv0aJOaxdmGb5h7xIS5tY9bPzBHsrLMsLmLAKaBNankVsP8AUKZchNxTiJ/xi0tLZKkv8Kg48nHy7+esc95brTYnEIWlK9ZTYApNu4NG9IDnZowB1gv8JT02I+hEIky8SuwSUkuLBqcE+bw+yzBJSkCcoLKqtUgttVgz2jrM5QplZgrUkhaUlYWoULAuGDODQbPDNc3EDQZY1LJFdYSGFRVRr67wxGWyk/AhIa1XP/qqPZGKSElC5RSDbwmncUbe3SNqW47LFzlBSk6FOyrVFx0JFnevlHiJMqSCuWSqYlgXDsTwN2a/1EMhhQnUNWkEEAH4TvQ7V2hb/LJpBJ8WkE0WkOOr0I3e8Z+M3v7BM2ZrCST7sKTpUXIYF+SXFaikCGZolqQ2lZSRYaVgAl61FNxudjA4VNlaBMTRwzsRRyASKbvDX2jxaFSKJAOxGwdt42FcjFnSVK+JKWHG7fKCsBhDPCpqiUgp0JUKWuSO9Nt4WZdKMwhAID3LQ6mZ4jDASlS6BPhZTKNa7X5ApWAUe4VhJgVNQVpJZKk2fZv+W4Bb5QTiZfvgChYqVJBJpVyAeoLDszUAiuZi9aCQhWhYfxJIoDbihZjQ0DWhBjZC5YoFBKlOD+deYAvFapctSSliCHHDfe1YdYSVImYZMua/jq7VQaEdqH/+jzAGDxCJiWmAq0gDV+ol2Fdw3SLl68MQS8yStmV9j1rbdttgUe+mYXwzACo8KoQwcg7/AIIfIxSMQ3iDtQ0BS1GPLU9YhjsCiehkEFIA018SON+bgvGdyv3klbLQtLljqSQD5mAcSVLOuS9TUA/3IIPh6kAiFeUZoy9YrdweP3eJ4nE6Z+p+dNnAf6QdN0zcLr0pC0Ot9IGoqJKhT1PUQDRSUrYyyDUKS43Fx0PTrGWnJXJxZrQjUCdiXpSjA7708jvZnHJ1swKVbGwPLetmvBvt1InIlJmSpb6VaVmp0pUL8sGFepMA0whE0BYApQ7N05pfzghlFVnFG2I6P94zGV5iZKHCtQVQ8k8q2dx0AHaNXhMNNUkLKg52TZu9zXkCIDpalE3BcWMC4pUtSvd+JKwHALO3INQ3Yx0yaAsOQ5tShPBi2f4/EAlS025HI+UUJ5uLVIXZSipmOrwgdnf5QUrHSVqDyXKi2opSRXvXo0VYkS1v7wLQxcW+4FLUfiA57oQyPHUEaQX+lL/WAf4kolgFQ0hRZmLO2zVHqIS4/J1LmKm4dSTqDlBoX6E0r5V7wD/MJkqsySdNqvX5GCJeNM51ylLSlNwQxr3uNoxnhM5qpYWzE4qWwXJUQdkjUR/6uGi8YtaCrUgihqpxpewr29IbykGcCFWanJ8uRSr+QijE4ooSqWogosb2PNL9o4z+NJdypoonZjpQU31PTatx594pwecKSn4UglywQP3HEUf/AI6rW8mZqSCzE1cVs1aVBexhonLEIACloKiHLpSa8AtaGs/CbLak6naltzFomEkgP1raJzZKkEAkee3SJ4HArnL0hQSkVUp3YW9dh3jlq2/7Z0GVcBLFzv8A5hlJy50knVQB/DYmhcmwfpD7DZWiSp0LADVCgFGt67FuPSLZGCEyqgCkuSTcnhw3hDEMRHbHgk9akZ5eUV8LqLtQ/Ym3X6R5isCmX/8AIUuS+kOfMkfSNRl+AaapaSTclJUGrQnxVNgfLpGd9sMFNQQqUPeJPxJ1eIdQ90v8zE5OOYzeM7L1OizE5oVzdIBILJ3KablomMyUlRJUhLUDh6E7BTF72BhNLzXSkhThSSxSVDeosb7fhhj7F5oFzED3YoCDQEJAYM5rx3jzYY55ZTbEttOJOc/CpSSoAUJ/0x84uxGfJJCCEuphU/SNLMxAA86D9oqxSZafiSPMR78ZZNXt1hZlE8zlaSwl3JIe1gOrtFeJwsyWoiVMersDWnHIp8vVtPnpSyWAGzfOkLMdhASZsonkj50/aNDxcx0aZroSsEVTQEUfpWrC1Iz2PxBCSg3BINelfpGgEyXiUe7IKZgqCx3uOCT6ikZ3NcIpyVpKXYvZyL9L/WAhkGJJmg7FJD/nP3jTYqSpYBvv6F2bf/cZDLCNXIA+tfsI2+CxktSRrHjBu9D1ihcZpJ4Fz1p+/wBoOydKJhMtSQUkFwd7D1g5eFoooSkBd244HAesApwCpaiRbm0QZbPsMnCYgISTpUywTtVVCd2bzpDbIMwRMV7shwos3cDbcfcRnf8AyQtfvZKxQBJf1B+h+cMPYSSn3iVLPwIKqCj03/8A2enEUaOd7NMSZS2v4TcHvz36VgDB40BZE5ALOKjxcbvbyjS5pijLT7wVZnHI3PVhXyjPe0C0rKJqf1AP9j6fSIC5uU4TEp8CVIUDcM9uC4I9ICxWSTky1IYTEKBSSi4BG4u/Z48yVRM1DbmojVTZrBhXzpzAfPvZ3K5WHCNS5gmgmpYjgOAAR5c2jUTsUQg+8GuWaEoVqSX2UDUUNjE8w0KOoykqp4qeLoQQxekKFhchRmSlkpUPhIY17OD2YQGUGAXKmMogoUtpZclh1e1AzdY2GBzRSKD4R8TWra0W4jMJC/dKmywddHFCDZy1fnHuY5ALyTRnAJvwx+xgDZmDE0FUtQNXKW7U/K1pAyQpIJdyLhyS3n+UEZzA5xMkzFcfqB27g+f48aVE5M1OtLdnt/uKCZWOSoaCHp4tTW6g3/zEyJIBZISOQPKw+0KZstYZgVCtCk6h997iK1klKWOk7g+n4YgYhcxJbShaDUqFCB247GnSKFhKyQoqS9Lgv6jp9YEw2NmIGlbAgnSQb8V6/tHuAxEufODlpiTtR7h25Dn1ign+VzATVK0bNRT9jRx3hRmaioFDKSs0Y8s41DtuI1k1QkgBb1etGpUWhNnAMzSuWsBaC4cPqG6SOr04ioUSpakISpU5KFgbihrdwPrxHTsSuYXKUTDbUEhXzb5GK82xDLDgoFUkHpUEdK0hSFk8Dz/YR5eayeVmneXSf4yYpddAPia7t6j/ADGrk4aXLQyEBIIBuHP/AG3Pn1gfBS0SgZcoCWCSp0jfk9esDy8x0avDqLkAKem2puXc+kdscZGlK1EqYEtGhUtk8UjOSpyRVg780H+I6ZmbJJ1u/Wo5DDr942Dk5imWtirYWJ+0U4nNH/SkgULwoTgpk9X9JILXUVEAeYqewh7leTJlVmHWfkPJRJJ7+kB8+zfJ54So4SUJyFlVWDydVSASWUKqbjrGg/8AHeRzpKdeJPjIZKSxKQOWevc7Rrcf8JSFDpTb7H1gDKV1LsQB13/B6xiYYy7kJIuzZRApx+fKI/xBmS3IdNbXDUcfOI5lIK6gAt5tBGSIUlLWAeNKUmaVgpJLpsQbizQZl09SRsBQC2/1FIOmZIgq1oUR/wAf0ud7OD8r0inE4XQ9L1of3gAsR/8AMQAAVbgU24s/7wxy1aFApX4gSynDgjz2eBThveeJNFAer/SIF5ZBDOPiG/4PlAQxvsmEK1yDT+xR+hP0PrtABSU/ECGNXjYYXFax1p+cwhzecSVy1AhyNKgC/PH3gBkZmqWlnNrNfeKJvtCS6SpIAgefhlS9JNQQ77EcfnMK8tny1YpCCkrSVVNhRzZ3ioPz2YJssKo4IL8U/wARD2Hw51qI+EpNDZI47PSH/tFhpTUlhGoN4Rvzx38oT5Dgv4Vb69RULV+567cbxPtW4kpASlJazdO3pCTN8q1giTUX0Eih6PVrw3SoEUal4p0gLcMFEVPa31+cUZfLwZaxcKqK9oKl5msTGoeQevXmC84w+tLhtSajUGdqaSbhJs4tetisxeXSwErUVDSbguQ9KsW9fnAGZ3maJUtSiahILJvU2qdnF2vAKcYZqEeFtQfxAgpIsCObwVjMJInSjpSFAfEkknUPM33p1iEuXKQh0JCeb+kQeHAuAo6dQsG6bHmtYKy7EqBKedu30PWD0ypa0ApSGO4uNj5/tAQKpK30lSWYMC55cDa1ICzNMrlYlLke7m08XIG1KHveM7JEzCzADvY7KHQ8Rq5hSpgCCFWf6UiqakFBRMGpLUJFtnfmAhKzBEwMRVgW4dx5il4GxMphuQ99xxC4YHTM04dZX/cCUhjWgch4uwuZAkyZo0LBZjS2x+oPURRRmeAE5I0n4TcD1cc7xdlOCqVTFalD4dBIYbk/4gyStOtSVEoJDFQLeZEeYzDzJQDVDu4+o6GAfZemWRUBRLnxVfyPr02hLmyQVJ905VrsB8LGvQDvs/Edg8SFCo7jiAssxL4ucgfAgIdjYqfYdG6w2CMWhalJBQkyzUrIFGFAQ/NIW4qUgKIUUJO4Yf4jRYvAq5BCnZi4UN4XTgmgmJKikMCz0ryOsTUA85UxEwhZYkAAB2G/LfvAGPnKE1N7VcUMCpxmpelLuzubBuKX/wA8ExHH4k3Jc89+naFZMDMcEHevrzCtaylxsSfNvtVrVgefmRSkbqNtRpWlTWghIlapykpWtgtQTpQDXUeRVi+8T5Rp9c9lgU4dPUBXqH+8EZji9IY7+opf7wLg5/u0pSlmA34A/wAQjzTG6iGO14onKWqbM0pN6kjYHctt+4hzhpYQGSNPo9KVMD4LDGTJqPEsueRwO37wZhy7cn89YAky9KXHFf2gb+KNOpi/EkgeV9oBkJcEuwA+uw6n5VgHBcijv0ELMwmEFtxtDaSpk02hRn8xihVXdvX7QFEnGlJ/bjf5w1n4cLDt42oYzX8akLBIppU9+G8qt6xpDsfysAnE1UtQJNzb6fPaCszxA1AsSCGp67QHmrHxXY+kRkzSuWK1Bv8AneAhjsImfhyglSXcBQNQdjCfLMtlSQ0sHU1SW2FfMw1kONQMK8xn6X0ufFUJ6Fz6AEHzgHU+aFS6lyKp7QsKyV1YBqfKCsGAoAsWCfIvf6/LrC7NpolzUpL1Q13qSEjcvWLoabATq1pzBXvA77QmlziQ72p6RNOK0nkcc/aAZrmvT8rAi1JqWDEMRs2/lAWKx4DqbhvzeCJUwe7KqgHnreIBzIMtRKDpdtPTjy+sZjOMwXLmqlu7MzdgfvG2QkLF3b5dI+Te2UlZxs6pL6fCFGjJA7bepMYz890WbfR/Y7H6wxsoO3BB6dPpDyfg0EhRehcEFiHDVa4r2jBf+PSZJQhRD1ZjyLepj6FMxIcB6mz77+ojWN3Ohmp2UYyXMV7uYJktVWWQFJPo3mIIw8yYl/eKD0qC4PNC3zhwnGKD6iCxr0HPaF2aKBCt1pqBzavHSNC/CZfh5jqQNKzdjT/1Jb0aIYzKUzA0wjWBRYDHhjyOl4W5Orw7pVdQ5D7dQzt1hguZqJVqYsxGyqXH/KIFgkzEeCYCGcJUbHo+449OxOCx5QGWApJ2P1HEEYfFFIUlZclil9xb8/xCbFyVJT7wMqWfF4Q6gL7cch4oYZhiZQ0qQkspwzm7edIB9l8NoVNJqV1qPidztY1uevlJGCM1KNkgu+9dxW0MsHLMoln03LuB5PY12jOt0MU4rSNOxqOnMB4wup+nMCZhPDJArpttflo9lYxJFWjSMxhEJAKtS3UP7gwZ3vTpzSAseXJuaW+Qi6cHISOvZnNezR5PlAAAU9fLzp8o8U57emPkWpBLOkbhjs/Y27QzyXCzP4iUVeEBRukgEsosCAxLOQOkN8hywqSJhJSVfAwDtd2O23aKiZycSZYCjIQAtUxYcqUxASg0DOXoHGmpqI74S/bpGg/iBMdmAFOt2t+PFOS4V55WQ6UVDtU1006Nq7iLMPOYf00eNQLA3N2uB87NDDAYH3SAn9QueT05aw6R2qRPGEMAprX6xXJUCSNmEUZmioc9Rx+f5gbBq/q0/wBD8/KRFOcUBoLGvG0JwTT9IBDnlqsG/LwymqdBDVa8K8MyloBNNQFe9evSA0UiY358oA9oG925LVr0i7VQN27tHs+V72WpINSKd9oD5vIzkTsQJMkKUdZEwkFkpS736gDzMfSJMzUhri3aMlKy4SVzFoShBWAVFviVW7bvU8vD7K5tGNj9fz6RRZjpYq9jQ99jCvKphBKFMyqDkHYtxX5Q7xAChXz/AHjPYpapalEbt8uKefmICOIWZMxRK2c+FzYsAzE1qDSFGa4OYVy0ISSJincAkJAqvoL3O6hDb2tyqZOCglQAmLBJIqgJSXIG5KmF9+kNPZuWJaUocqOkMS9GpZ6GvpATw8sS0s4YgFL8nbrUikKMVlS5k6WslIDlS7aiAPDb/kewhvmSTrCz4men9p5ED4vGiWAWKrM16xdIrKUglKLD6mpfzrEZo3hZMxRM12YE/jwbOWQgf9oAXGVKUjnzdvz1hovFMkJ2P2jPIBM6ap6uwr0t9B6wcua4S1niKcYHEjSQ25H7ebNXoIQ+12S61DEAOyWWBcjZXlv5QRhFM92Ct+LQxkYhwxGoh/l/uM5Y7miVh8A8uakB7gMzM/L/AO6xtMPjPeqSlYqmoNq1FIEzdAmnUE+NA8FR4qfCftwehMZ2VmblITqd2BD0SDu+4Ow5jnjvDq9jc5rKWoEoDqFNLs4PB5hdPRMLTWUlaUkGW3iY1ZiHfpE8tzZapkooZT3ZqMPEfT6wxxs7UQvUHdntW3DPs0dRkpGOUZsolRSpyShmKQAH1VarpoesahUlveAhkhmO9Q/FGtFUnDSp5KlAJmJLBbXHB5EMDKVLltMIVzRgfnALPjlmXwCASeQ37HyizIsL7mWEkkhnqXCegLD5wDmhCCLECHGXq8A37n87wDAAL/7D5iPEsxSodyOsCz3QXDgRYMQFB+kAlzeUUqbpRrH8MDpHnDCcUklCqgkN0PMJZ+MCFFN2PWCFmIxAS7Dp1bf7QOtRKSKlq0B2ez9zEWSwN6ddxSx7nbaBZiph+Eh6N50Af0+cfO48NsYxrMoxSlSveFSUrWPFdwE0CXb5DcmKJuYpRRSw4vvEDl884fSDqVdhTyckd4T/AMqmuykDupQASR0TUhtqx9Dbo0/s/N97OMwMJaEMCE/Eoln7AP31XoY1AUAm1ulOrwp9mVSwhSAokoZyBdRFPKjQ9RjfCUBAFL0pT/UaCrNxqAO8KsFNPvCokbdmHPqYb4xPhDnanXiEqTU0ADUeINAqYA4NHpCGbPYE2AJBqOe7esOB40JJ3SK9Yymb5e5UkEALIBIqSBehsbl79meA1eCmOgQbIZIJ1MwDBj4nv+8K8qVq11o7Dyo/n+0NZrBIerQGLz/FTU40S9H9NaNYmbOHJFmB/cQ2yaeSg88C4tW1Q8E5ijWgkAeGo6jcfnWEmEnmWt0gGhB/DCDSrmeEK5r+djAebSRNlFSKrTVnu1x6PSKJOLKkKSbmohYnFgLSymUpem5qxrbdgYDQomBckAkBRA9WZvrC6WlSFsbAE/LeGc/CpWnUx5pufPf5QJhZSUqqxu7qDE/LrSKK52JCgdZa5JgbMMLLUnxFR+HSmzHoN61q8Uz9JUxA1IJ3t0HQ7t9IQYpSZClGWVA1p7wqANyEuSwcWH2hs00CsKEjSbNQ88fnWPVI8LMq/wC1z594pw1UpJLuAwBuKb78RbjVNJX3sLmlfLZ4BXhi0yYxdi1eTX5N8zFk6cn3aSLvdt4GlSE+6M0qZUw6r0cgsB05/wACCUy9KBX4Q/JtAS/iSiVrIuB9aQywUx0JKeIVfxSNCU/EDsNwKM5beGmCU1LdtjAD4ieBehB4qa/X9ozma5aqXPScOlShPVpCXprFSOA48VTseIZ55IUpaUJICigsTahBctWjRrMgkOAHoVU6bP6RmyXoYTL1z5OKWJqVIUlCdDs73uOfy0bpeNRNRrIJZYQWJDKdNm6lvIiJ+2Xs37xInyj/AFEAgsPjSCCAeo8RHLnpGdyTEzEKA0eAnxP13Y+pbjrC2T1NnWICEuQNJq773L9PpBuX4orRVikUJFfX85hJmaU4hCpBKkBW6XBpUpG+kilaXi/KsIcKSJaAiWaEAkjTxw4v15iTKVZdmOJwaFnVpoKittmH5vFcvEpenFfOCMUsBGpJt9/9RjlZisTCSSBtTu0a0NWvEj4VDUnncQpzOecNMQQdaFg/byp+8RxeagSdVNZBAB5/aogDM5yFy0lZHg37t8qfWAN9oc5lS5aTpdZDgbjcF+o2j51meaTlTCfhfY1i3NMYFTC5OkFxu4O7gjn5bQywOHQUAqloSTXx6nIIBB+IUIjnnnZ4z290rIIDOP0k39Ol4cZPlQAGti5fpXnmEeCnkEBY92ApzvQvXnbaNKjMUJYUZj4hu1/OMYfj6smjHEYv3fhjP5jjVF2FSWD82Hz37xDM8e1QfX5duYpyrLFYola1FKGZ03NQ+l7Wv3jcz3dQaf2LlDStRUSCsAEWOkWHNTeHybkdIX4RISQhCWQiiR8z59TeHE4Mygx4joFeaIVoDf3fIuPztC5a0kOadzxGnmYXWktfjj86xmsSDLPwPVmqXq21hS+0FOMqIMoAu/XZ6iFuNl6VEq0kuSCzUJpy5A33gvLBpcqqSblq0HoxfbiL80khVw4UKwqFuQL1JWpTAqIbgBgpvIqUPLpGgV4gBxuYTKWw8O1ABQc/IfUwRKxxYhYUH9OOYDwDQrT594SZ1LElRNkkuCWo+3kS1ekNcRPcagDqFCe34/nAGMne8l1GrT4g16V2q9LQFGCnEmppVqD8/wBRLIZCVrXqAOlZburtwKecIxjyqahKCoFShZKmY9w0aDJcB7ufMCVE6tBYkUuL73ih/JWASGOk22/C8Jc3w+ke8BBDh/pq+bGG+ICkUUagij2t+ecBZniGkkmzH5QGWxC3mAOWUP8AcLEIUJcoztIBALC6aOUkc/KsaHBSQv3ZBYpLEgji9t4An5JKm4ke7bSPCQgMl66l03NqVo+4jOmhOTzXlmYoaUuW/wCo+1zGZzjNP4r+nLUxUoAAHkivWPpifZqUqV7tQVpKdJAOmhDUawaKMD7EYLDHUJaioVBK1FvIFrdIqM7NUmWkJDAJASG4on8849UQEHUqwNQdr77w7zPLMItSQy0tdlOD0qCW848xeT4YywPdkhRZypTnfnpZmi9ptnMnkmZr/wCLeFuHIYkWckUu3V4JlY8BTuSllbGrXA3Jf8vDE5QiXKme7KwW1GoJLVOzuzxnMswU4zRQaGLkiiSWcsbq6V+piK8xWO94tK5brWQUWNACkqGltqOe/MbvJwqWmXqqQPF0Uz084Cw8mWlAlpAAGxF+Se9zBSSWIFuWo1WiCjNM6UzPQO/1P7QhnZvKY6iwNi350gLMJ6tJXqFCwBpV2Y9HhNjcYHSmWFLXym1tgXP05jx8uX9l/WnG3bbYPM5Q/UDUqKnL2PP2izNcy14dSEkeJgHoQCWNeWtGOE9YUlAGpQSCXFQfIgcQz/mSDLIUxZn1JP4HiY8+U1PSZtPisSpSSACENQtf87Ri8ZPV746ElfhtqLk7Cu9adHh1/M5i0MPElvhAHoQa/m+wkhaJhUgaUEVIavQkvQvsY7X+RPJGrmlPxGj3CpnhZWpRZ3ooV6j7Rls/zozpx93qKQaEJuBUEu3doeZnglzHSZzFAcFYJBehqN2736RkJ2DOohgQLlLsXswUHZ39dnjePL8o1Lsfh1yzKSnQoKcqClM6kAsUgk7F7NTU43hlmZloUApan010s1zYCgHSEsvCTAaFwQSg2Hi7bEXaLpOWLLuQ78KL9fDzetYfKNNXPwRnTHYIQPhKr03002dn6QxxGEkkBICyzAkHS3PwafzmITZvhdg+xr2Dt3izLiqQgIK/enVqUVWJPA2HA6RuSG1Er2fkB1FK1hndSiAK8BgfOGODSFVSGGwFh2iqbjipwWY7AeQi/CYgJCdAcHcCwAvw7sG78RdAyrl77QXk4UpwVMkH60gGRNJrXf1hhla/iISkD9SuWGw2rGoyhJVMlrJqz9+0KPbbHz0oQuQlBUpaUKB5UWSbgVLJqd/RiczlvUaQXCX6fuz0ig4tIB5H05iVYIXJVLHiAcBi3JYln2r6NAsrGVKTUeUDZ7mSCpwolxZ6OWp1/PNPgsaoE6R4b2L9j+bRYlPcyxQQD/c1Nqm16dIhLxJUEl1VdxsCG47xjPafELUpGkq8ahLJALsTVq1t27Rr8LL93LCVEkJASly5JFCo0FTQve8IohCfCampepijDp0rUk0q48/8v6wVKWNLhgHLUhdLnKE4BRBQUMGBooXveg6W6xUe/wAoUmehSKyyXP8AxLWA2BMNcYnRMlqSD4lMqjEBjfo4A7kQun5zKlkpUou4sDRvzZ4n/N5a9ASsOQ+j9WkXLGt2/Gho2KxGJdTEmsLc8xulKkh/CglwHY/u32gufmKQlJFQtNCLEF6vxvSMlm2NZCikmrJvU1AJfqASIlWGmX4rVKUWpT5vQxosoniWlCtLuA1bcfKEOTrEuQP71H0Ap+8XypywAk1A0pd6ggD1f7xFb3+POkh6H8pC7GzgUjpt61pGfGaIkS3WsnSPhDFuA4pS0IcvzVeLKl6lJSFsEoAcjzBJNWo1o0grM81EqYQbuPT8+hhtlk5U1XiSQBWot+WirLsPOmKJmSly0pIIHhAURV6urh7VjWYOQgJqpIJ2S1D9zE2aBYPCaB4laiTdgPItc7QnzRLTCA7XH7fnMalUpLNQxnvaJKpfiAdJDHodnpTvGb0bLpBIckXNKvT7bwROzSWGru33qPMwjnoWpQVbZTFvNjc7ecCYpBcAVUoHS93AYj0r6xw/yMd6Y/si7OUywFKIdCxUNuP9v5QkwOUzfeImy0pSAC4WCFbhuCCGL9YMn4kBIQpJSqnhBArt597+cRx2YqVpADKFGV9GH1jhyZ2+T1zuUvYfCZspE6alaKGmrSb7i1qmvaDJrrWlaEpIAJINSQLgDci/lvFBxAMvZKzRSSKEilPTePU41amGhCWqG46deveMXWvE2YoxYQlKwlSg41Eiw5FR61DesV4zLylpoUfEQb3erHfpWPVYwgBExBWkiikuVAhrhrHv9YNwM1M2XqT8NWYeobmMT8ZuL/wtyzGF1JUARXUHo17dmgj+Ty5j6VMjYXIP5zWPFr1KFgvZ6gh/ka224iWli0wKQ9iDT1FvOJMr7OllsATsFpUtLuw0+vf5xCVKSRV37/5i7EgqJKFakmoLUqbA2NiaQ0k+y81SQRNSHFvd6vm/7R3kyynTfdB5ngp6ZiShClS1LJ1JNEamDEF7JDiwd72h5LlhIAYCl+zt9Q/OkCgjo6Pb46Kk4gBdEh3p4f8AkVB/IsKbdYNk+IJ2ZLBo6OjQMmaUy3UpIu70vS+14CGboTL1avCocUqSKdS5byjo6G0CYvGlQAQmqUkHVQgli7t9oWnM1k6QhIukh6F00fpR2qS55aPY6M5XprGbRRjhR0bGyQTZiXSKsW6ObUitWJGiopY16GrEM9RTl3eOjo5bpyTV6VHMCVE6QAFEuD8LnYj8pDyViUlCSCzXJqf8x0dDi5LctVxlrpmKon9b2NK3Y8M28Cifr1DTS1CNL2o7Mewjo6PS2QrX/U1CwIJ+Y9LbbRofZtTSpqzU0SCeEuW+f0jo6CqM1lqSgADU6mCRsCSb9L9IzuczVFaJcsgkuolqeEN9VUjyOiVY0GWTZg91LRLVMmFIU4ACW/uUo+FILG99oeScrTJkD3rmbMrMXSqmNBbwpSABQfCNzHR0QZ/HzZc3QhJCkLIDily16Rs/4ZOGCUSQEBq0DnZyd/OOjoqVNWMUWB2+cSl4dKi+opV3opuht5NHR0BNckpOq52G3++8WmcSATT+5w4IO3WPI6JVZvPsvOsKkTEJlknWlSXI6o28jaFc7DrQdalpW1vCEkAs4cUbe0dHR8zn65NRxzmr0BxikTgKF+or/rrCbOZelEtJWPeIPxWOnYHSG7H8PsdHTjx70xPQi8NNqKmrhjqg/DomBACgnUhTgpNWOx/P89HRzz5LvTPyHz5lArUAsbA3fp5QTIngkOsayDRxUbsLbfWPI6JMOtbbipcmUCRLOhQ/tG8M8BiEuEqKdQAatxYkG4MdHRO5lv8ASb/IFjMsUkKKSpSF1CgKpL7sA1yX7Qwy8zRKQ5rpDvQ+YeOjo9WNtx+X7dt2x//Z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90114" name="Picture 2" descr="http://www.ilovetogo.com/FileUpload/Editor/ImagesUpload/WebContent/Story/5211/14462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3357562"/>
            <a:ext cx="4357686" cy="3168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0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4291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8. ธารน้ำแข็ง </a:t>
            </a:r>
            <a:r>
              <a:rPr lang="en-US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Taylor </a:t>
            </a: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ใน </a:t>
            </a:r>
            <a:r>
              <a:rPr lang="en-US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McMurdo Dry Valleys </a:t>
            </a: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ที่แอนตาร์คติกา (ขั้วโลกใต้) </a:t>
            </a: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357298"/>
            <a:ext cx="8572560" cy="52149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2800" dirty="0" smtClean="0">
                <a:cs typeface="+mj-cs"/>
              </a:rPr>
              <a:t>ธาร</a:t>
            </a:r>
            <a:r>
              <a:rPr lang="th-TH" sz="2800" dirty="0" smtClean="0">
                <a:cs typeface="+mj-cs"/>
              </a:rPr>
              <a:t>น้ำแข็งอันกว้างใหญ่ไพศาลแห่งนี้ มีพื้นที่ส่วนหนึ่งที่โดดเด่นเป็นสีแดงส้ม ตัดกับน้ำแข็งส่วนอื่นๆ ซึ่งมีสีขาวโพลน เนื่องจากพื้นที่แถบนั้นเต็มไปด้วยออกไซด์ของเหล็ก (</a:t>
            </a:r>
            <a:r>
              <a:rPr lang="en-US" sz="2800" dirty="0" smtClean="0">
                <a:cs typeface="+mj-cs"/>
              </a:rPr>
              <a:t>iron oxide) </a:t>
            </a:r>
            <a:r>
              <a:rPr lang="th-TH" sz="2800" dirty="0" smtClean="0">
                <a:cs typeface="+mj-cs"/>
              </a:rPr>
              <a:t>ซึ่งก็คือ "สนิม" นั่นเอง ด้วยเหตุนี้บริเวณดังกล่าวจึงได้รับการขนานนามตามลักษณะทางกายภาพว่า </a:t>
            </a:r>
            <a:r>
              <a:rPr lang="th-TH" sz="2800" b="1" dirty="0" smtClean="0">
                <a:cs typeface="+mj-cs"/>
              </a:rPr>
              <a:t>"น้ำตกเลือด" (</a:t>
            </a:r>
            <a:r>
              <a:rPr lang="en-US" sz="2800" b="1" dirty="0" smtClean="0">
                <a:cs typeface="+mj-cs"/>
              </a:rPr>
              <a:t>Blood Falls) </a:t>
            </a:r>
            <a:endParaRPr lang="en-US" sz="2800" dirty="0" smtClean="0">
              <a:cs typeface="+mj-cs"/>
            </a:endParaRPr>
          </a:p>
        </p:txBody>
      </p:sp>
      <p:sp>
        <p:nvSpPr>
          <p:cNvPr id="82948" name="AutoShape 4" descr="data:image/jpeg;base64,/9j/4AAQSkZJRgABAQAAAQABAAD/2wCEAAkGBxMSEhUUExQWFhUXGB8bGBgYGB0gHRkgHCAfHB4eHx8bICkgIBslHxwcITEiJSkrLy4uGh8zODMtNygtLisBCgoKDg0OGxAQGiwcHCQsLCwsLCwsLCwsLCwsLCwsLCwsLCwsLCwsLCwsLCwsLCwsLCwsLCwsLCwsLCwsLCwsLP/AABEIAKgBLAMBIgACEQEDEQH/xAAbAAACAwEBAQAAAAAAAAAAAAAEBQIDBgABB//EADwQAAECBAUCAwcCBgICAgMAAAECEQADITEEBRJBUWFxIoGRBhMyobHB8ELRFBUjUuHxYnIHkjOyFoKi/8QAGQEBAQEBAQEAAAAAAAAAAAAAAAECAwQF/8QAIxEBAQACAwACAgIDAAAAAAAAAAECEQMhMRJBIlEEExRhcf/aAAwDAQACEQMRAD8AOwmRrHiWJdbgaTbp8mH+YtwmFkvMEyX8NQClIfuwPo8Pk4Un43QSKMXPdgfxoV5plSJ6NPvJiVBQZbAdPhNSOjjpCSRhVmKVBMr3OhCAapFHexfqft2i84FawSVJUkkEobja7H5QskZDiJYSAtKwkukOUuSGqDQEbVNzGky+QlAGoJC7kO4BNwH26RQmUjQ4DVJoClgeSw8vKAcUrSf1Bzp+JnB4Fq1+IbQ5zOVJUfCDLWVMNIYPxpZn9IjOyyYEp1K8SfhUEmxehCVOPtEVnsxlaJWtA8QDpZiSaUbTc0sKxLwolaApKls6jpO12UGq/wBYaZpksykxU0koDhIQwfZ9RUSRxa28ZrHY8JT4ffLclylyEPR1Jpqbp+0A5xM4SQEibL03pMBUkitQ/Iu5gBecKBJQrUHBLPVuR8JHQMW3i/BzxNSjS9AwBlsa0fntHLwWjUsK92U+LxFOkAWcDkduYIGyPHrnTlYhYASNSEoqSl6KZ+wr3jT4daSSpJBBptTpX8tGJwGJ1hgBUkkKZiVeImt6nbYCHWAxTJ0+JkgsABcE8VtyW6RVN5OYyMFKKColSlFbf9ibVNBYbUpCXEe1cxBKpSHTYpLPbZQPyIMIcJmCcRSYZp0O6kJHic6kkp2SAWdnJcuIbiTqCUytKhdTli3/ACenn5U3gt//ACIT5RlhSXSmju+okUe2kBVQ37Rhl44nGgKDhAUmnUOD9PSPpOXezshQ1ziEnYS9mqCSRfygNX/j2QZhnCcsgqdQUE1BoGIZq/ggoHB4MLQChbsf1GtrNt2v1hNneZlEwAjUtgkUZBuxvYOaNWNbjsKiVWXqLlikCoJD0+frCNfstNxMxE5AAlpNQq5IIct+9KdYWodez+LMlKEOBqTXpxRqPzDSdmQQfGEks7l7BQuWYX5jO4nEaFhCh4h4Qx60sYIMibMOvROBSCzoW1CAXYVoPls8cZzS5a1U+Q7JsyK5iy5qtQpYBPhHlT8eHX8Pd9ZCrpc/Z2jLZbOVMWosolYYkAkp0tezAsQ5PIh7l01YR4wun6jUNy42Mdccpl3F2r9qNIlKCaJ1IavJHy6RRKxr6A5DpFB6ftWM/wC2eaFpctwDMXqDUcIFHr1fyHMU4bEkTSsqZIDFyzVqCKloqtJ7O5iUoPvUChcUqLnim0V5r41alJC38SJnhC0jcO1w7Qvkom+NelStUylKBOlKUl7MQCfOBcxRiRKGhGsjw/EBQ1+vXzjnlne5EtFzDLWgAqWFOCClQ28rG96wwyzMQAUlClqFAFXNAAb/AJSMzhMjxSmV7okv8SSCh7gVZ9hTjeIzZGMlEFcqahyAHSXL78HsTuWjz3+6fbFuTTTfaZKEokgELJ8TkVFSWau3yh3hkhaElJKxqceH4WFip6g9f9YZImKWQpCnbdB7lqUa249BD3JM2UiS2kKBIAZnNbuKs1ejRri5M/lrJcbdm0/BpJICFeL4yGYENsS+km4BN4G1GUwUjUjUXOr4Qz1BKhejUvBicxQHClMSHNSPR9oloE9L6UszFWqzcBNPlxHqbTxEwaSplMkuW6V+F9+npaFxwqpqtWhTcKSSG6UeCsQha3SmYliRqGkkhKaFmd3IAYgbwumIShb6piSVU0jwkgVBD0cvxe8Zyxl9QZ/CIDJBo9UlZeo2ZiLfKAliTrUHIUi+qhV0dna+30iS8fqOkaCpOkEsbsb3bl6kCKsNiQpSxNSkoS1Vhwkn/nbj1EUSx2ESUalEJBoNXxKa2zgFv7oXIkhh4FEGoOl386w1xKnmhKAPhcFhpbblxU+loUT3Soj/AOtvJo5ciUxxk+StSVzioHUEpUhtYffqz7vFmae/Cf6MzWAKJUwL0F/hPNSIUDCpAoVTNLlWySSGDA1a3Sh7R4jOSSk+7JQoul1JcDYsS5IjsozK8ymJmq94oh0tpU7CwDPeu8WjEEKNTQ1q4I6Abm47wox81Opa1g6QGFHa1QWuLxqPZiZK0qUzrLAq6WFR07QFWFxi1OoBaHKQkqB/TWldJ9NhDyRjqsXfvFGZ40S0g10pN9j0L/8A2dxCb+cErCUMSSw67t5faM26GrUQohlM1WcfesD5lhpCw0xAVquWIPUEpYj1rFeClTEAFRSSaqP2G8HFRFTUPuRSjcRVYnOcmlSCj3Kl+7KSAkrdm253avrCdWE1O5oeT09I2mY4CXiDrCyg2oHT6U+sI8xyidJctqRymo8xcfSPNyY5S7njNJpGH0uBYhjT09K/OC5OXLxGiShHhSqpH6QQdRPfr16x4lbi4dqfjQTlGMmJJ0ncOHbz6m0Z4sr8tb6IPyvBSMLPWZUuaQUgEgA2ZwdIZq6g273oAWvGICxISlLNqSkBmD1o1GLm28CaMTrZKiHLkgAgAmiWLE/FSo+GGJygkImakyykMWKlKsCQC4AO9XsRHsaEKmBR4WAzFV3+/TpFKsGD4VTSmnwg1fYedPnBeGkyZQesyY5IWosGIcFi5Hd/PaFS8WSsgmwcHtVm9fysATiVSZRdYKyaDxFIsTt258okiekJ1S0BSEjxOouC9d2N7dRzGfxigo6U7gDkv9WdgO4hrOwwlSAdWtTH+mTQVL9Cs7nnyMBBMlGKKl+6SFSwPF4nI2DpPoTatoLy/NNZKJYGoMnwjYAnY1byrEZmeBUsFhRmA2oPrCMY8yZuoDS41jjgjs7iINLIlaQQmYEKVXSQan1Lcu28DTMYpACVEIUP1CoU/c1PoY9xyUz0pXLV4ncB2PYjl7feE+MR7wMtakrFwRQF/Vun+ooJx2R4TGe7mzKTEk6CglO+6S6S7O7A2iX8mwy1hlrJBIIUxL7uRQ/7gHByJklQC00VZYLpVwx7c9Yc4OZLIXYlJdibDs0ZuMoLThpQFWPi7h03DWpEl4UKOsMS2yRX627QJisSh9KFKC1D+moGo3IJ/Ulmu9IAyzNjMWJcwB/7xQ0u4s/7dYvg0EkKJdE1Ap8Jlg+Tgg062rFqZho6jqYuzpG2xJB+cJ8XhVComMTwzgtuDv1iaETFN4gSzN8JfkcHvSKCJ5mBQIQCHNQnbsA48oHmz9beBJY0BCVN/wBgag17l+kSlIWCApShwSCw58vlEkSFLcLD0I1IA1APTy3tzASwUkKK/eJQigq9FeQ68fvBGp1OpXhSKaSS/FGqOkDrl+7YsotV1Cv++0RxOay5bFRSgKLdHLM/HftAdi80AKgEsWuAXb056xXLxXvHBAJQKg3I3c3cV3gbErCglcsipo136dejwuTMck2J+IVBPT7Vjjyc0wy1fEMji0kpl+7QQB8TVAYsauTZr3e8QWkBmBS5DrKizHub02Lxn8PIMyZMDqShQagZ7v8ALeNdLxQLgpEtSkvrURRQs44rVuBxHTcUsm5elCHNWqRUNcu4oKbkdYDw8hK0pUA4UHDOYaYzFqQtVCpKlApUkgjS4Bc9A9Oh6QiTjEqqEkdiRXegPMc88MftNAMvzFBAunWn4dJ+4Yf4j3EKIBKEC41M6Q/Vi79ztBYw4Bd+wEVTJIFhf7RzvNWNlmIxK2SBK1u7gmnTY0PJhhg8WJaSlCQkuCBtwQW6H6RxRZ3uzb/jR4mWCxJcGv0aJOaxdmGb5h7xIS5tY9bPzBHsrLMsLmLAKaBNankVsP8AUKZchNxTiJ/xi0tLZKkv8Kg48nHy7+esc95brTYnEIWlK9ZTYApNu4NG9IDnZowB1gv8JT02I+hEIky8SuwSUkuLBqcE+bw+yzBJSkCcoLKqtUgttVgz2jrM5QplZgrUkhaUlYWoULAuGDODQbPDNc3EDQZY1LJFdYSGFRVRr67wxGWyk/AhIa1XP/qqPZGKSElC5RSDbwmncUbe3SNqW47LFzlBSk6FOyrVFx0JFnevlHiJMqSCuWSqYlgXDsTwN2a/1EMhhQnUNWkEEAH4TvQ7V2hb/LJpBJ8WkE0WkOOr0I3e8Z+M3v7BM2ZrCST7sKTpUXIYF+SXFaikCGZolqQ2lZSRYaVgAl61FNxudjA4VNlaBMTRwzsRRyASKbvDX2jxaFSKJAOxGwdt42FcjFnSVK+JKWHG7fKCsBhDPCpqiUgp0JUKWuSO9Nt4WZdKMwhAID3LQ6mZ4jDASlS6BPhZTKNa7X5ApWAUe4VhJgVNQVpJZKk2fZv+W4Bb5QTiZfvgChYqVJBJpVyAeoLDszUAiuZi9aCQhWhYfxJIoDbihZjQ0DWhBjZC5YoFBKlOD+deYAvFapctSSliCHHDfe1YdYSVImYZMua/jq7VQaEdqH/+jzAGDxCJiWmAq0gDV+ol2Fdw3SLl68MQS8yStmV9j1rbdttgUe+mYXwzACo8KoQwcg7/AIIfIxSMQ3iDtQ0BS1GPLU9YhjsCiehkEFIA018SON+bgvGdyv3klbLQtLljqSQD5mAcSVLOuS9TUA/3IIPh6kAiFeUZoy9YrdweP3eJ4nE6Z+p+dNnAf6QdN0zcLr0pC0Ot9IGoqJKhT1PUQDRSUrYyyDUKS43Fx0PTrGWnJXJxZrQjUCdiXpSjA7708jvZnHJ1swKVbGwPLetmvBvt1InIlJmSpb6VaVmp0pUL8sGFepMA0whE0BYApQ7N05pfzghlFVnFG2I6P94zGV5iZKHCtQVQ8k8q2dx0AHaNXhMNNUkLKg52TZu9zXkCIDpalE3BcWMC4pUtSvd+JKwHALO3INQ3Yx0yaAsOQ5tShPBi2f4/EAlS025HI+UUJ5uLVIXZSipmOrwgdnf5QUrHSVqDyXKi2opSRXvXo0VYkS1v7wLQxcW+4FLUfiA57oQyPHUEaQX+lL/WAf4kolgFQ0hRZmLO2zVHqIS4/J1LmKm4dSTqDlBoX6E0r5V7wD/MJkqsySdNqvX5GCJeNM51ylLSlNwQxr3uNoxnhM5qpYWzE4qWwXJUQdkjUR/6uGi8YtaCrUgihqpxpewr29IbykGcCFWanJ8uRSr+QijE4ooSqWogosb2PNL9o4z+NJdypoonZjpQU31PTatx594pwecKSn4UglywQP3HEUf/AI6rW8mZqSCzE1cVs1aVBexhonLEIACloKiHLpSa8AtaGs/CbLak6naltzFomEkgP1raJzZKkEAkee3SJ4HArnL0hQSkVUp3YW9dh3jlq2/7Z0GVcBLFzv8A5hlJy50knVQB/DYmhcmwfpD7DZWiSp0LADVCgFGt67FuPSLZGCEyqgCkuSTcnhw3hDEMRHbHgk9akZ5eUV8LqLtQ/Ym3X6R5isCmX/8AIUuS+kOfMkfSNRl+AaapaSTclJUGrQnxVNgfLpGd9sMFNQQqUPeJPxJ1eIdQ90v8zE5OOYzeM7L1OizE5oVzdIBILJ3KablomMyUlRJUhLUDh6E7BTF72BhNLzXSkhThSSxSVDeosb7fhhj7F5oFzED3YoCDQEJAYM5rx3jzYY55ZTbEttOJOc/CpSSoAUJ/0x84uxGfJJCCEuphU/SNLMxAA86D9oqxSZafiSPMR78ZZNXt1hZlE8zlaSwl3JIe1gOrtFeJwsyWoiVMersDWnHIp8vVtPnpSyWAGzfOkLMdhASZsonkj50/aNDxcx0aZroSsEVTQEUfpWrC1Iz2PxBCSg3BINelfpGgEyXiUe7IKZgqCx3uOCT6ikZ3NcIpyVpKXYvZyL9L/WAhkGJJmg7FJD/nP3jTYqSpYBvv6F2bf/cZDLCNXIA+tfsI2+CxktSRrHjBu9D1ihcZpJ4Fz1p+/wBoOydKJhMtSQUkFwd7D1g5eFoooSkBd244HAesApwCpaiRbm0QZbPsMnCYgISTpUywTtVVCd2bzpDbIMwRMV7shwos3cDbcfcRnf8AyQtfvZKxQBJf1B+h+cMPYSSn3iVLPwIKqCj03/8A2enEUaOd7NMSZS2v4TcHvz36VgDB40BZE5ALOKjxcbvbyjS5pijLT7wVZnHI3PVhXyjPe0C0rKJqf1AP9j6fSIC5uU4TEp8CVIUDcM9uC4I9ICxWSTky1IYTEKBSSi4BG4u/Z48yVRM1DbmojVTZrBhXzpzAfPvZ3K5WHCNS5gmgmpYjgOAAR5c2jUTsUQg+8GuWaEoVqSX2UDUUNjE8w0KOoykqp4qeLoQQxekKFhchRmSlkpUPhIY17OD2YQGUGAXKmMogoUtpZclh1e1AzdY2GBzRSKD4R8TWra0W4jMJC/dKmywddHFCDZy1fnHuY5ALyTRnAJvwx+xgDZmDE0FUtQNXKW7U/K1pAyQpIJdyLhyS3n+UEZzA5xMkzFcfqB27g+f48aVE5M1OtLdnt/uKCZWOSoaCHp4tTW6g3/zEyJIBZISOQPKw+0KZstYZgVCtCk6h997iK1klKWOk7g+n4YgYhcxJbShaDUqFCB247GnSKFhKyQoqS9Lgv6jp9YEw2NmIGlbAgnSQb8V6/tHuAxEufODlpiTtR7h25Dn1ign+VzATVK0bNRT9jRx3hRmaioFDKSs0Y8s41DtuI1k1QkgBb1etGpUWhNnAMzSuWsBaC4cPqG6SOr04ioUSpakISpU5KFgbihrdwPrxHTsSuYXKUTDbUEhXzb5GK82xDLDgoFUkHpUEdK0hSFk8Dz/YR5eayeVmneXSf4yYpddAPia7t6j/ADGrk4aXLQyEBIIBuHP/AG3Pn1gfBS0SgZcoCWCSp0jfk9esDy8x0avDqLkAKem2puXc+kdscZGlK1EqYEtGhUtk8UjOSpyRVg780H+I6ZmbJJ1u/Wo5DDr942Dk5imWtirYWJ+0U4nNH/SkgULwoTgpk9X9JILXUVEAeYqewh7leTJlVmHWfkPJRJJ7+kB8+zfJ54So4SUJyFlVWDydVSASWUKqbjrGg/8AHeRzpKdeJPjIZKSxKQOWevc7Rrcf8JSFDpTb7H1gDKV1LsQB13/B6xiYYy7kJIuzZRApx+fKI/xBmS3IdNbXDUcfOI5lIK6gAt5tBGSIUlLWAeNKUmaVgpJLpsQbizQZl09SRsBQC2/1FIOmZIgq1oUR/wAf0ud7OD8r0inE4XQ9L1of3gAsR/8AMQAAVbgU24s/7wxy1aFApX4gSynDgjz2eBThveeJNFAer/SIF5ZBDOPiG/4PlAQxvsmEK1yDT+xR+hP0PrtABSU/ECGNXjYYXFax1p+cwhzecSVy1AhyNKgC/PH3gBkZmqWlnNrNfeKJvtCS6SpIAgefhlS9JNQQ77EcfnMK8tny1YpCCkrSVVNhRzZ3ioPz2YJssKo4IL8U/wARD2Hw51qI+EpNDZI47PSH/tFhpTUlhGoN4Rvzx38oT5Dgv4Vb69RULV+567cbxPtW4kpASlJazdO3pCTN8q1giTUX0Eih6PVrw3SoEUal4p0gLcMFEVPa31+cUZfLwZaxcKqK9oKl5msTGoeQevXmC84w+tLhtSajUGdqaSbhJs4tetisxeXSwErUVDSbguQ9KsW9fnAGZ3maJUtSiahILJvU2qdnF2vAKcYZqEeFtQfxAgpIsCObwVjMJInSjpSFAfEkknUPM33p1iEuXKQh0JCeb+kQeHAuAo6dQsG6bHmtYKy7EqBKedu30PWD0ypa0ApSGO4uNj5/tAQKpK30lSWYMC55cDa1ICzNMrlYlLke7m08XIG1KHveM7JEzCzADvY7KHQ8Rq5hSpgCCFWf6UiqakFBRMGpLUJFtnfmAhKzBEwMRVgW4dx5il4GxMphuQ99xxC4YHTM04dZX/cCUhjWgch4uwuZAkyZo0LBZjS2x+oPURRRmeAE5I0n4TcD1cc7xdlOCqVTFalD4dBIYbk/4gyStOtSVEoJDFQLeZEeYzDzJQDVDu4+o6GAfZemWRUBRLnxVfyPr02hLmyQVJ905VrsB8LGvQDvs/Edg8SFCo7jiAssxL4ucgfAgIdjYqfYdG6w2CMWhalJBQkyzUrIFGFAQ/NIW4qUgKIUUJO4Yf4jRYvAq5BCnZi4UN4XTgmgmJKikMCz0ryOsTUA85UxEwhZYkAAB2G/LfvAGPnKE1N7VcUMCpxmpelLuzubBuKX/wA8ExHH4k3Jc89+naFZMDMcEHevrzCtaylxsSfNvtVrVgefmRSkbqNtRpWlTWghIlapykpWtgtQTpQDXUeRVi+8T5Rp9c9lgU4dPUBXqH+8EZji9IY7+opf7wLg5/u0pSlmA34A/wAQjzTG6iGO14onKWqbM0pN6kjYHctt+4hzhpYQGSNPo9KVMD4LDGTJqPEsueRwO37wZhy7cn89YAky9KXHFf2gb+KNOpi/EkgeV9oBkJcEuwA+uw6n5VgHBcijv0ELMwmEFtxtDaSpk02hRn8xihVXdvX7QFEnGlJ/bjf5w1n4cLDt42oYzX8akLBIppU9+G8qt6xpDsfysAnE1UtQJNzb6fPaCszxA1AsSCGp67QHmrHxXY+kRkzSuWK1Bv8AneAhjsImfhyglSXcBQNQdjCfLMtlSQ0sHU1SW2FfMw1kONQMK8xn6X0ufFUJ6Fz6AEHzgHU+aFS6lyKp7QsKyV1YBqfKCsGAoAsWCfIvf6/LrC7NpolzUpL1Q13qSEjcvWLoabATq1pzBXvA77QmlziQ72p6RNOK0nkcc/aAZrmvT8rAi1JqWDEMRs2/lAWKx4DqbhvzeCJUwe7KqgHnreIBzIMtRKDpdtPTjy+sZjOMwXLmqlu7MzdgfvG2QkLF3b5dI+Te2UlZxs6pL6fCFGjJA7bepMYz890WbfR/Y7H6wxsoO3BB6dPpDyfg0EhRehcEFiHDVa4r2jBf+PSZJQhRD1ZjyLepj6FMxIcB6mz77+ojWN3Ohmp2UYyXMV7uYJktVWWQFJPo3mIIw8yYl/eKD0qC4PNC3zhwnGKD6iCxr0HPaF2aKBCt1pqBzavHSNC/CZfh5jqQNKzdjT/1Jb0aIYzKUzA0wjWBRYDHhjyOl4W5Orw7pVdQ5D7dQzt1hguZqJVqYsxGyqXH/KIFgkzEeCYCGcJUbHo+449OxOCx5QGWApJ2P1HEEYfFFIUlZclil9xb8/xCbFyVJT7wMqWfF4Q6gL7cch4oYZhiZQ0qQkspwzm7edIB9l8NoVNJqV1qPidztY1uevlJGCM1KNkgu+9dxW0MsHLMoln03LuB5PY12jOt0MU4rSNOxqOnMB4wup+nMCZhPDJArpttflo9lYxJFWjSMxhEJAKtS3UP7gwZ3vTpzSAseXJuaW+Qi6cHISOvZnNezR5PlAAAU9fLzp8o8U57emPkWpBLOkbhjs/Y27QzyXCzP4iUVeEBRukgEsosCAxLOQOkN8hywqSJhJSVfAwDtd2O23aKiZycSZYCjIQAtUxYcqUxASg0DOXoHGmpqI74S/bpGg/iBMdmAFOt2t+PFOS4V55WQ6UVDtU1006Nq7iLMPOYf00eNQLA3N2uB87NDDAYH3SAn9QueT05aw6R2qRPGEMAprX6xXJUCSNmEUZmioc9Rx+f5gbBq/q0/wBD8/KRFOcUBoLGvG0JwTT9IBDnlqsG/LwymqdBDVa8K8MyloBNNQFe9evSA0UiY358oA9oG925LVr0i7VQN27tHs+V72WpINSKd9oD5vIzkTsQJMkKUdZEwkFkpS736gDzMfSJMzUhri3aMlKy4SVzFoShBWAVFviVW7bvU8vD7K5tGNj9fz6RRZjpYq9jQ99jCvKphBKFMyqDkHYtxX5Q7xAChXz/AHjPYpapalEbt8uKefmICOIWZMxRK2c+FzYsAzE1qDSFGa4OYVy0ISSJincAkJAqvoL3O6hDb2tyqZOCglQAmLBJIqgJSXIG5KmF9+kNPZuWJaUocqOkMS9GpZ6GvpATw8sS0s4YgFL8nbrUikKMVlS5k6WslIDlS7aiAPDb/kewhvmSTrCz4men9p5ED4vGiWAWKrM16xdIrKUglKLD6mpfzrEZo3hZMxRM12YE/jwbOWQgf9oAXGVKUjnzdvz1hovFMkJ2P2jPIBM6ap6uwr0t9B6wcua4S1niKcYHEjSQ25H7ebNXoIQ+12S61DEAOyWWBcjZXlv5QRhFM92Ct+LQxkYhwxGoh/l/uM5Y7miVh8A8uakB7gMzM/L/AO6xtMPjPeqSlYqmoNq1FIEzdAmnUE+NA8FR4qfCftwehMZ2VmblITqd2BD0SDu+4Ow5jnjvDq9jc5rKWoEoDqFNLs4PB5hdPRMLTWUlaUkGW3iY1ZiHfpE8tzZapkooZT3ZqMPEfT6wxxs7UQvUHdntW3DPs0dRkpGOUZsolRSpyShmKQAH1VarpoesahUlveAhkhmO9Q/FGtFUnDSp5KlAJmJLBbXHB5EMDKVLltMIVzRgfnALPjlmXwCASeQ37HyizIsL7mWEkkhnqXCegLD5wDmhCCLECHGXq8A37n87wDAAL/7D5iPEsxSodyOsCz3QXDgRYMQFB+kAlzeUUqbpRrH8MDpHnDCcUklCqgkN0PMJZ+MCFFN2PWCFmIxAS7Dp1bf7QOtRKSKlq0B2ez9zEWSwN6ddxSx7nbaBZiph+Eh6N50Af0+cfO48NsYxrMoxSlSveFSUrWPFdwE0CXb5DcmKJuYpRRSw4vvEDl884fSDqVdhTyckd4T/AMqmuykDupQASR0TUhtqx9Dbo0/s/N97OMwMJaEMCE/Eoln7AP31XoY1AUAm1ulOrwp9mVSwhSAokoZyBdRFPKjQ9RjfCUBAFL0pT/UaCrNxqAO8KsFNPvCokbdmHPqYb4xPhDnanXiEqTU0ADUeINAqYA4NHpCGbPYE2AJBqOe7esOB40JJ3SK9Yymb5e5UkEALIBIqSBehsbl79meA1eCmOgQbIZIJ1MwDBj4nv+8K8qVq11o7Dyo/n+0NZrBIerQGLz/FTU40S9H9NaNYmbOHJFmB/cQ2yaeSg88C4tW1Q8E5ijWgkAeGo6jcfnWEmEnmWt0gGhB/DCDSrmeEK5r+djAebSRNlFSKrTVnu1x6PSKJOLKkKSbmohYnFgLSymUpem5qxrbdgYDQomBckAkBRA9WZvrC6WlSFsbAE/LeGc/CpWnUx5pufPf5QJhZSUqqxu7qDE/LrSKK52JCgdZa5JgbMMLLUnxFR+HSmzHoN61q8Uz9JUxA1IJ3t0HQ7t9IQYpSZClGWVA1p7wqANyEuSwcWH2hs00CsKEjSbNQ88fnWPVI8LMq/wC1z594pw1UpJLuAwBuKb78RbjVNJX3sLmlfLZ4BXhi0yYxdi1eTX5N8zFk6cn3aSLvdt4GlSE+6M0qZUw6r0cgsB05/wACCUy9KBX4Q/JtAS/iSiVrIuB9aQywUx0JKeIVfxSNCU/EDsNwKM5beGmCU1LdtjAD4ieBehB4qa/X9ozma5aqXPScOlShPVpCXprFSOA48VTseIZ55IUpaUJICigsTahBctWjRrMgkOAHoVU6bP6RmyXoYTL1z5OKWJqVIUlCdDs73uOfy0bpeNRNRrIJZYQWJDKdNm6lvIiJ+2Xs37xInyj/AFEAgsPjSCCAeo8RHLnpGdyTEzEKA0eAnxP13Y+pbjrC2T1NnWICEuQNJq773L9PpBuX4orRVikUJFfX85hJmaU4hCpBKkBW6XBpUpG+kilaXi/KsIcKSJaAiWaEAkjTxw4v15iTKVZdmOJwaFnVpoKittmH5vFcvEpenFfOCMUsBGpJt9/9RjlZisTCSSBtTu0a0NWvEj4VDUnncQpzOecNMQQdaFg/byp+8RxeagSdVNZBAB5/aogDM5yFy0lZHg37t8qfWAN9oc5lS5aTpdZDgbjcF+o2j51meaTlTCfhfY1i3NMYFTC5OkFxu4O7gjn5bQywOHQUAqloSTXx6nIIBB+IUIjnnnZ4z290rIIDOP0k39Ol4cZPlQAGti5fpXnmEeCnkEBY92ApzvQvXnbaNKjMUJYUZj4hu1/OMYfj6smjHEYv3fhjP5jjVF2FSWD82Hz37xDM8e1QfX5duYpyrLFYola1FKGZ03NQ+l7Wv3jcz3dQaf2LlDStRUSCsAEWOkWHNTeHybkdIX4RISQhCWQiiR8z59TeHE4Mygx4joFeaIVoDf3fIuPztC5a0kOadzxGnmYXWktfjj86xmsSDLPwPVmqXq21hS+0FOMqIMoAu/XZ6iFuNl6VEq0kuSCzUJpy5A33gvLBpcqqSblq0HoxfbiL80khVw4UKwqFuQL1JWpTAqIbgBgpvIqUPLpGgV4gBxuYTKWw8O1ABQc/IfUwRKxxYhYUH9OOYDwDQrT594SZ1LElRNkkuCWo+3kS1ekNcRPcagDqFCe34/nAGMne8l1GrT4g16V2q9LQFGCnEmppVqD8/wBRLIZCVrXqAOlZburtwKecIxjyqahKCoFShZKmY9w0aDJcB7ufMCVE6tBYkUuL73ih/JWASGOk22/C8Jc3w+ke8BBDh/pq+bGG+ICkUUagij2t+ecBZniGkkmzH5QGWxC3mAOWUP8AcLEIUJcoztIBALC6aOUkc/KsaHBSQv3ZBYpLEgji9t4An5JKm4ke7bSPCQgMl66l03NqVo+4jOmhOTzXlmYoaUuW/wCo+1zGZzjNP4r+nLUxUoAAHkivWPpifZqUqV7tQVpKdJAOmhDUawaKMD7EYLDHUJaioVBK1FvIFrdIqM7NUmWkJDAJASG4on8849UQEHUqwNQdr77w7zPLMItSQy0tdlOD0qCW848xeT4YywPdkhRZypTnfnpZmi9ptnMnkmZr/wCLeFuHIYkWckUu3V4JlY8BTuSllbGrXA3Jf8vDE5QiXKme7KwW1GoJLVOzuzxnMswU4zRQaGLkiiSWcsbq6V+piK8xWO94tK5brWQUWNACkqGltqOe/MbvJwqWmXqqQPF0Uz084Cw8mWlAlpAAGxF+Se9zBSSWIFuWo1WiCjNM6UzPQO/1P7QhnZvKY6iwNi350gLMJ6tJXqFCwBpV2Y9HhNjcYHSmWFLXym1tgXP05jx8uX9l/WnG3bbYPM5Q/UDUqKnL2PP2izNcy14dSEkeJgHoQCWNeWtGOE9YUlAGpQSCXFQfIgcQz/mSDLIUxZn1JP4HiY8+U1PSZtPisSpSSACENQtf87Ri8ZPV746ElfhtqLk7Cu9adHh1/M5i0MPElvhAHoQa/m+wkhaJhUgaUEVIavQkvQvsY7X+RPJGrmlPxGj3CpnhZWpRZ3ooV6j7Rls/zozpx93qKQaEJuBUEu3doeZnglzHSZzFAcFYJBehqN2736RkJ2DOohgQLlLsXswUHZ39dnjePL8o1Lsfh1yzKSnQoKcqClM6kAsUgk7F7NTU43hlmZloUApan010s1zYCgHSEsvCTAaFwQSg2Hi7bEXaLpOWLLuQ78KL9fDzetYfKNNXPwRnTHYIQPhKr03002dn6QxxGEkkBICyzAkHS3PwafzmITZvhdg+xr2Dt3izLiqQgIK/enVqUVWJPA2HA6RuSG1Er2fkB1FK1hndSiAK8BgfOGODSFVSGGwFh2iqbjipwWY7AeQi/CYgJCdAcHcCwAvw7sG78RdAyrl77QXk4UpwVMkH60gGRNJrXf1hhla/iISkD9SuWGw2rGoyhJVMlrJqz9+0KPbbHz0oQuQlBUpaUKB5UWSbgVLJqd/RiczlvUaQXCX6fuz0ig4tIB5H05iVYIXJVLHiAcBi3JYln2r6NAsrGVKTUeUDZ7mSCpwolxZ6OWp1/PNPgsaoE6R4b2L9j+bRYlPcyxQQD/c1Nqm16dIhLxJUEl1VdxsCG47xjPafELUpGkq8ahLJALsTVq1t27Rr8LL93LCVEkJASly5JFCo0FTQve8IohCfCampepijDp0rUk0q48/8v6wVKWNLhgHLUhdLnKE4BRBQUMGBooXveg6W6xUe/wAoUmehSKyyXP8AxLWA2BMNcYnRMlqSD4lMqjEBjfo4A7kQun5zKlkpUou4sDRvzZ4n/N5a9ASsOQ+j9WkXLGt2/Gho2KxGJdTEmsLc8xulKkh/CglwHY/u32gufmKQlJFQtNCLEF6vxvSMlm2NZCikmrJvU1AJfqASIlWGmX4rVKUWpT5vQxosoniWlCtLuA1bcfKEOTrEuQP71H0Ap+8XypywAk1A0pd6ggD1f7xFb3+POkh6H8pC7GzgUjpt61pGfGaIkS3WsnSPhDFuA4pS0IcvzVeLKl6lJSFsEoAcjzBJNWo1o0grM81EqYQbuPT8+hhtlk5U1XiSQBWot+WirLsPOmKJmSly0pIIHhAURV6urh7VjWYOQgJqpIJ2S1D9zE2aBYPCaB4laiTdgPItc7QnzRLTCA7XH7fnMalUpLNQxnvaJKpfiAdJDHodnpTvGb0bLpBIckXNKvT7bwROzSWGru33qPMwjnoWpQVbZTFvNjc7ecCYpBcAVUoHS93AYj0r6xw/yMd6Y/si7OUywFKIdCxUNuP9v5QkwOUzfeImy0pSAC4WCFbhuCCGL9YMn4kBIQpJSqnhBArt597+cRx2YqVpADKFGV9GH1jhyZ2+T1zuUvYfCZspE6alaKGmrSb7i1qmvaDJrrWlaEpIAJINSQLgDci/lvFBxAMvZKzRSSKEilPTePU41amGhCWqG46deveMXWvE2YoxYQlKwlSg41Eiw5FR61DesV4zLylpoUfEQb3erHfpWPVYwgBExBWkiikuVAhrhrHv9YNwM1M2XqT8NWYeobmMT8ZuL/wtyzGF1JUARXUHo17dmgj+Ty5j6VMjYXIP5zWPFr1KFgvZ6gh/ka224iWli0wKQ9iDT1FvOJMr7OllsATsFpUtLuw0+vf5xCVKSRV37/5i7EgqJKFakmoLUqbA2NiaQ0k+y81SQRNSHFvd6vm/7R3kyynTfdB5ngp6ZiShClS1LJ1JNEamDEF7JDiwd72h5LlhIAYCl+zt9Q/OkCgjo6Pb46Kk4gBdEh3p4f8AkVB/IsKbdYNk+IJ2ZLBo6OjQMmaUy3UpIu70vS+14CGboTL1avCocUqSKdS5byjo6G0CYvGlQAQmqUkHVQgli7t9oWnM1k6QhIukh6F00fpR2qS55aPY6M5XprGbRRjhR0bGyQTZiXSKsW6ObUitWJGiopY16GrEM9RTl3eOjo5bpyTV6VHMCVE6QAFEuD8LnYj8pDyViUlCSCzXJqf8x0dDi5LctVxlrpmKon9b2NK3Y8M28Cifr1DTS1CNL2o7Mewjo6PS2QrX/U1CwIJ+Y9LbbRofZtTSpqzU0SCeEuW+f0jo6CqM1lqSgADU6mCRsCSb9L9IzuczVFaJcsgkuolqeEN9VUjyOiVY0GWTZg91LRLVMmFIU4ACW/uUo+FILG99oeScrTJkD3rmbMrMXSqmNBbwpSABQfCNzHR0QZ/HzZc3QhJCkLIDily16Rs/4ZOGCUSQEBq0DnZyd/OOjoqVNWMUWB2+cSl4dKi+opV3opuht5NHR0BNckpOq52G3++8WmcSATT+5w4IO3WPI6JVZvPsvOsKkTEJlknWlSXI6o28jaFc7DrQdalpW1vCEkAs4cUbe0dHR8zn65NRxzmr0BxikTgKF+or/rrCbOZelEtJWPeIPxWOnYHSG7H8PsdHTjx70xPQi8NNqKmrhjqg/DomBACgnUhTgpNWOx/P89HRzz5LvTPyHz5lArUAsbA3fp5QTIngkOsayDRxUbsLbfWPI6JMOtbbipcmUCRLOhQ/tG8M8BiEuEqKdQAatxYkG4MdHRO5lv8ASb/IFjMsUkKKSpSF1CgKpL7sA1yX7Qwy8zRKQ5rpDvQ+YeOjo9WNtx+X7dt2x//Z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91138" name="Picture 2" descr="http://www.ilovetogo.com/FileUpload/Editor/ImagesUpload/WebContent/Story/5211/14462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3357562"/>
            <a:ext cx="4572000" cy="3324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4291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9. ทะเลสาปสปอท เลค (</a:t>
            </a:r>
            <a:r>
              <a:rPr lang="en-US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Spotted Lake) – </a:t>
            </a: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ประเทศแคนาดา</a:t>
            </a: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357298"/>
            <a:ext cx="8572560" cy="52149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2800" b="1" dirty="0" smtClean="0">
                <a:cs typeface="+mj-cs"/>
              </a:rPr>
              <a:t>“สปอท เลค” </a:t>
            </a:r>
            <a:r>
              <a:rPr lang="th-TH" sz="2800" dirty="0" smtClean="0">
                <a:cs typeface="+mj-cs"/>
              </a:rPr>
              <a:t>ได้ชื่อว่าเป็นหนึ่งในทะเลสาปที่มีแร่ธาตุชนิดต่างๆ อาทิ แมกนีเซียม ซัลเฟต, แคลเซียม และโซเดียม ซัลเฟต ในปริมาณเข้มข้นมากที่สุดในโลก แต่น่าเสียดายที่ทะเลสาปแห่งนี้อยู่ในที่ดินของเอกชน นักท่องเที่ยวจึงทำได้แค่มองจากราวรั้วกั้นริมถนนเท่านั้น (ส่วนที่เป็นจุดๆ คือน้ำ นอกนั้นเป็นส่วนของแร่ธาตุนานาชนิด ที่สามารถลงไปเดินสำรวจได้)</a:t>
            </a:r>
            <a:endParaRPr lang="en-US" sz="2800" dirty="0" smtClean="0">
              <a:cs typeface="+mj-cs"/>
            </a:endParaRPr>
          </a:p>
        </p:txBody>
      </p:sp>
      <p:sp>
        <p:nvSpPr>
          <p:cNvPr id="82948" name="AutoShape 4" descr="data:image/jpeg;base64,/9j/4AAQSkZJRgABAQAAAQABAAD/2wCEAAkGBxMSEhUUExQWFhUXGB8bGBgYGB0gHRkgHCAfHB4eHx8bICkgIBslHxwcITEiJSkrLy4uGh8zODMtNygtLisBCgoKDg0OGxAQGiwcHCQsLCwsLCwsLCwsLCwsLCwsLCwsLCwsLCwsLCwsLCwsLCwsLCwsLCwsLCwsLCwsLCwsLP/AABEIAKgBLAMBIgACEQEDEQH/xAAbAAACAwEBAQAAAAAAAAAAAAAEBQIDBgABB//EADwQAAECBAUCAwcCBgICAgMAAAECEQADITEEBRJBUWFxIoGRBhMyobHB8ELRFBUjUuHxYnIHkjOyFoKi/8QAGQEBAQEBAQEAAAAAAAAAAAAAAAECAwQF/8QAIxEBAQACAwACAgIDAAAAAAAAAAECEQMhMRJBIlEEExRhcf/aAAwDAQACEQMRAD8AOwmRrHiWJdbgaTbp8mH+YtwmFkvMEyX8NQClIfuwPo8Pk4Un43QSKMXPdgfxoV5plSJ6NPvJiVBQZbAdPhNSOjjpCSRhVmKVBMr3OhCAapFHexfqft2i84FawSVJUkkEobja7H5QskZDiJYSAtKwkukOUuSGqDQEbVNzGky+QlAGoJC7kO4BNwH26RQmUjQ4DVJoClgeSw8vKAcUrSf1Bzp+JnB4Fq1+IbQ5zOVJUfCDLWVMNIYPxpZn9IjOyyYEp1K8SfhUEmxehCVOPtEVnsxlaJWtA8QDpZiSaUbTc0sKxLwolaApKls6jpO12UGq/wBYaZpksykxU0koDhIQwfZ9RUSRxa28ZrHY8JT4ffLclylyEPR1Jpqbp+0A5xM4SQEibL03pMBUkitQ/Iu5gBecKBJQrUHBLPVuR8JHQMW3i/BzxNSjS9AwBlsa0fntHLwWjUsK92U+LxFOkAWcDkduYIGyPHrnTlYhYASNSEoqSl6KZ+wr3jT4daSSpJBBptTpX8tGJwGJ1hgBUkkKZiVeImt6nbYCHWAxTJ0+JkgsABcE8VtyW6RVN5OYyMFKKColSlFbf9ibVNBYbUpCXEe1cxBKpSHTYpLPbZQPyIMIcJmCcRSYZp0O6kJHic6kkp2SAWdnJcuIbiTqCUytKhdTli3/ACenn5U3gt//ACIT5RlhSXSmju+okUe2kBVQ37Rhl44nGgKDhAUmnUOD9PSPpOXezshQ1ziEnYS9mqCSRfygNX/j2QZhnCcsgqdQUE1BoGIZq/ggoHB4MLQChbsf1GtrNt2v1hNneZlEwAjUtgkUZBuxvYOaNWNbjsKiVWXqLlikCoJD0+frCNfstNxMxE5AAlpNQq5IIct+9KdYWodez+LMlKEOBqTXpxRqPzDSdmQQfGEks7l7BQuWYX5jO4nEaFhCh4h4Qx60sYIMibMOvROBSCzoW1CAXYVoPls8cZzS5a1U+Q7JsyK5iy5qtQpYBPhHlT8eHX8Pd9ZCrpc/Z2jLZbOVMWosolYYkAkp0tezAsQ5PIh7l01YR4wun6jUNy42Mdccpl3F2r9qNIlKCaJ1IavJHy6RRKxr6A5DpFB6ftWM/wC2eaFpctwDMXqDUcIFHr1fyHMU4bEkTSsqZIDFyzVqCKloqtJ7O5iUoPvUChcUqLnim0V5r41alJC38SJnhC0jcO1w7Qvkom+NelStUylKBOlKUl7MQCfOBcxRiRKGhGsjw/EBQ1+vXzjnlne5EtFzDLWgAqWFOCClQ28rG96wwyzMQAUlClqFAFXNAAb/AJSMzhMjxSmV7okv8SSCh7gVZ9hTjeIzZGMlEFcqahyAHSXL78HsTuWjz3+6fbFuTTTfaZKEokgELJ8TkVFSWau3yh3hkhaElJKxqceH4WFip6g9f9YZImKWQpCnbdB7lqUa249BD3JM2UiS2kKBIAZnNbuKs1ejRri5M/lrJcbdm0/BpJICFeL4yGYENsS+km4BN4G1GUwUjUjUXOr4Qz1BKhejUvBicxQHClMSHNSPR9oloE9L6UszFWqzcBNPlxHqbTxEwaSplMkuW6V+F9+npaFxwqpqtWhTcKSSG6UeCsQha3SmYliRqGkkhKaFmd3IAYgbwumIShb6piSVU0jwkgVBD0cvxe8Zyxl9QZ/CIDJBo9UlZeo2ZiLfKAliTrUHIUi+qhV0dna+30iS8fqOkaCpOkEsbsb3bl6kCKsNiQpSxNSkoS1Vhwkn/nbj1EUSx2ESUalEJBoNXxKa2zgFv7oXIkhh4FEGoOl386w1xKnmhKAPhcFhpbblxU+loUT3Soj/AOtvJo5ciUxxk+StSVzioHUEpUhtYffqz7vFmae/Cf6MzWAKJUwL0F/hPNSIUDCpAoVTNLlWySSGDA1a3Sh7R4jOSSk+7JQoul1JcDYsS5IjsozK8ymJmq94oh0tpU7CwDPeu8WjEEKNTQ1q4I6Abm47wox81Opa1g6QGFHa1QWuLxqPZiZK0qUzrLAq6WFR07QFWFxi1OoBaHKQkqB/TWldJ9NhDyRjqsXfvFGZ40S0g10pN9j0L/8A2dxCb+cErCUMSSw67t5faM26GrUQohlM1WcfesD5lhpCw0xAVquWIPUEpYj1rFeClTEAFRSSaqP2G8HFRFTUPuRSjcRVYnOcmlSCj3Kl+7KSAkrdm253avrCdWE1O5oeT09I2mY4CXiDrCyg2oHT6U+sI8xyidJctqRymo8xcfSPNyY5S7njNJpGH0uBYhjT09K/OC5OXLxGiShHhSqpH6QQdRPfr16x4lbi4dqfjQTlGMmJJ0ncOHbz6m0Z4sr8tb6IPyvBSMLPWZUuaQUgEgA2ZwdIZq6g273oAWvGICxISlLNqSkBmD1o1GLm28CaMTrZKiHLkgAgAmiWLE/FSo+GGJygkImakyykMWKlKsCQC4AO9XsRHsaEKmBR4WAzFV3+/TpFKsGD4VTSmnwg1fYedPnBeGkyZQesyY5IWosGIcFi5Hd/PaFS8WSsgmwcHtVm9fysATiVSZRdYKyaDxFIsTt258okiekJ1S0BSEjxOouC9d2N7dRzGfxigo6U7gDkv9WdgO4hrOwwlSAdWtTH+mTQVL9Cs7nnyMBBMlGKKl+6SFSwPF4nI2DpPoTatoLy/NNZKJYGoMnwjYAnY1byrEZmeBUsFhRmA2oPrCMY8yZuoDS41jjgjs7iINLIlaQQmYEKVXSQan1Lcu28DTMYpACVEIUP1CoU/c1PoY9xyUz0pXLV4ncB2PYjl7feE+MR7wMtakrFwRQF/Vun+ooJx2R4TGe7mzKTEk6CglO+6S6S7O7A2iX8mwy1hlrJBIIUxL7uRQ/7gHByJklQC00VZYLpVwx7c9Yc4OZLIXYlJdibDs0ZuMoLThpQFWPi7h03DWpEl4UKOsMS2yRX627QJisSh9KFKC1D+moGo3IJ/Ulmu9IAyzNjMWJcwB/7xQ0u4s/7dYvg0EkKJdE1Ap8Jlg+Tgg062rFqZho6jqYuzpG2xJB+cJ8XhVComMTwzgtuDv1iaETFN4gSzN8JfkcHvSKCJ5mBQIQCHNQnbsA48oHmz9beBJY0BCVN/wBgag17l+kSlIWCApShwSCw58vlEkSFLcLD0I1IA1APTy3tzASwUkKK/eJQigq9FeQ68fvBGp1OpXhSKaSS/FGqOkDrl+7YsotV1Cv++0RxOay5bFRSgKLdHLM/HftAdi80AKgEsWuAXb056xXLxXvHBAJQKg3I3c3cV3gbErCglcsipo136dejwuTMck2J+IVBPT7Vjjyc0wy1fEMji0kpl+7QQB8TVAYsauTZr3e8QWkBmBS5DrKizHub02Lxn8PIMyZMDqShQagZ7v8ALeNdLxQLgpEtSkvrURRQs44rVuBxHTcUsm5elCHNWqRUNcu4oKbkdYDw8hK0pUA4UHDOYaYzFqQtVCpKlApUkgjS4Bc9A9Oh6QiTjEqqEkdiRXegPMc88MftNAMvzFBAunWn4dJ+4Yf4j3EKIBKEC41M6Q/Vi79ztBYw4Bd+wEVTJIFhf7RzvNWNlmIxK2SBK1u7gmnTY0PJhhg8WJaSlCQkuCBtwQW6H6RxRZ3uzb/jR4mWCxJcGv0aJOaxdmGb5h7xIS5tY9bPzBHsrLMsLmLAKaBNankVsP8AUKZchNxTiJ/xi0tLZKkv8Kg48nHy7+esc95brTYnEIWlK9ZTYApNu4NG9IDnZowB1gv8JT02I+hEIky8SuwSUkuLBqcE+bw+yzBJSkCcoLKqtUgttVgz2jrM5QplZgrUkhaUlYWoULAuGDODQbPDNc3EDQZY1LJFdYSGFRVRr67wxGWyk/AhIa1XP/qqPZGKSElC5RSDbwmncUbe3SNqW47LFzlBSk6FOyrVFx0JFnevlHiJMqSCuWSqYlgXDsTwN2a/1EMhhQnUNWkEEAH4TvQ7V2hb/LJpBJ8WkE0WkOOr0I3e8Z+M3v7BM2ZrCST7sKTpUXIYF+SXFaikCGZolqQ2lZSRYaVgAl61FNxudjA4VNlaBMTRwzsRRyASKbvDX2jxaFSKJAOxGwdt42FcjFnSVK+JKWHG7fKCsBhDPCpqiUgp0JUKWuSO9Nt4WZdKMwhAID3LQ6mZ4jDASlS6BPhZTKNa7X5ApWAUe4VhJgVNQVpJZKk2fZv+W4Bb5QTiZfvgChYqVJBJpVyAeoLDszUAiuZi9aCQhWhYfxJIoDbihZjQ0DWhBjZC5YoFBKlOD+deYAvFapctSSliCHHDfe1YdYSVImYZMua/jq7VQaEdqH/+jzAGDxCJiWmAq0gDV+ol2Fdw3SLl68MQS8yStmV9j1rbdttgUe+mYXwzACo8KoQwcg7/AIIfIxSMQ3iDtQ0BS1GPLU9YhjsCiehkEFIA018SON+bgvGdyv3klbLQtLljqSQD5mAcSVLOuS9TUA/3IIPh6kAiFeUZoy9YrdweP3eJ4nE6Z+p+dNnAf6QdN0zcLr0pC0Ot9IGoqJKhT1PUQDRSUrYyyDUKS43Fx0PTrGWnJXJxZrQjUCdiXpSjA7708jvZnHJ1swKVbGwPLetmvBvt1InIlJmSpb6VaVmp0pUL8sGFepMA0whE0BYApQ7N05pfzghlFVnFG2I6P94zGV5iZKHCtQVQ8k8q2dx0AHaNXhMNNUkLKg52TZu9zXkCIDpalE3BcWMC4pUtSvd+JKwHALO3INQ3Yx0yaAsOQ5tShPBi2f4/EAlS025HI+UUJ5uLVIXZSipmOrwgdnf5QUrHSVqDyXKi2opSRXvXo0VYkS1v7wLQxcW+4FLUfiA57oQyPHUEaQX+lL/WAf4kolgFQ0hRZmLO2zVHqIS4/J1LmKm4dSTqDlBoX6E0r5V7wD/MJkqsySdNqvX5GCJeNM51ylLSlNwQxr3uNoxnhM5qpYWzE4qWwXJUQdkjUR/6uGi8YtaCrUgihqpxpewr29IbykGcCFWanJ8uRSr+QijE4ooSqWogosb2PNL9o4z+NJdypoonZjpQU31PTatx594pwecKSn4UglywQP3HEUf/AI6rW8mZqSCzE1cVs1aVBexhonLEIACloKiHLpSa8AtaGs/CbLak6naltzFomEkgP1raJzZKkEAkee3SJ4HArnL0hQSkVUp3YW9dh3jlq2/7Z0GVcBLFzv8A5hlJy50knVQB/DYmhcmwfpD7DZWiSp0LADVCgFGt67FuPSLZGCEyqgCkuSTcnhw3hDEMRHbHgk9akZ5eUV8LqLtQ/Ym3X6R5isCmX/8AIUuS+kOfMkfSNRl+AaapaSTclJUGrQnxVNgfLpGd9sMFNQQqUPeJPxJ1eIdQ90v8zE5OOYzeM7L1OizE5oVzdIBILJ3KablomMyUlRJUhLUDh6E7BTF72BhNLzXSkhThSSxSVDeosb7fhhj7F5oFzED3YoCDQEJAYM5rx3jzYY55ZTbEttOJOc/CpSSoAUJ/0x84uxGfJJCCEuphU/SNLMxAA86D9oqxSZafiSPMR78ZZNXt1hZlE8zlaSwl3JIe1gOrtFeJwsyWoiVMersDWnHIp8vVtPnpSyWAGzfOkLMdhASZsonkj50/aNDxcx0aZroSsEVTQEUfpWrC1Iz2PxBCSg3BINelfpGgEyXiUe7IKZgqCx3uOCT6ikZ3NcIpyVpKXYvZyL9L/WAhkGJJmg7FJD/nP3jTYqSpYBvv6F2bf/cZDLCNXIA+tfsI2+CxktSRrHjBu9D1ihcZpJ4Fz1p+/wBoOydKJhMtSQUkFwd7D1g5eFoooSkBd244HAesApwCpaiRbm0QZbPsMnCYgISTpUywTtVVCd2bzpDbIMwRMV7shwos3cDbcfcRnf8AyQtfvZKxQBJf1B+h+cMPYSSn3iVLPwIKqCj03/8A2enEUaOd7NMSZS2v4TcHvz36VgDB40BZE5ALOKjxcbvbyjS5pijLT7wVZnHI3PVhXyjPe0C0rKJqf1AP9j6fSIC5uU4TEp8CVIUDcM9uC4I9ICxWSTky1IYTEKBSSi4BG4u/Z48yVRM1DbmojVTZrBhXzpzAfPvZ3K5WHCNS5gmgmpYjgOAAR5c2jUTsUQg+8GuWaEoVqSX2UDUUNjE8w0KOoykqp4qeLoQQxekKFhchRmSlkpUPhIY17OD2YQGUGAXKmMogoUtpZclh1e1AzdY2GBzRSKD4R8TWra0W4jMJC/dKmywddHFCDZy1fnHuY5ALyTRnAJvwx+xgDZmDE0FUtQNXKW7U/K1pAyQpIJdyLhyS3n+UEZzA5xMkzFcfqB27g+f48aVE5M1OtLdnt/uKCZWOSoaCHp4tTW6g3/zEyJIBZISOQPKw+0KZstYZgVCtCk6h997iK1klKWOk7g+n4YgYhcxJbShaDUqFCB247GnSKFhKyQoqS9Lgv6jp9YEw2NmIGlbAgnSQb8V6/tHuAxEufODlpiTtR7h25Dn1ign+VzATVK0bNRT9jRx3hRmaioFDKSs0Y8s41DtuI1k1QkgBb1etGpUWhNnAMzSuWsBaC4cPqG6SOr04ioUSpakISpU5KFgbihrdwPrxHTsSuYXKUTDbUEhXzb5GK82xDLDgoFUkHpUEdK0hSFk8Dz/YR5eayeVmneXSf4yYpddAPia7t6j/ADGrk4aXLQyEBIIBuHP/AG3Pn1gfBS0SgZcoCWCSp0jfk9esDy8x0avDqLkAKem2puXc+kdscZGlK1EqYEtGhUtk8UjOSpyRVg780H+I6ZmbJJ1u/Wo5DDr942Dk5imWtirYWJ+0U4nNH/SkgULwoTgpk9X9JILXUVEAeYqewh7leTJlVmHWfkPJRJJ7+kB8+zfJ54So4SUJyFlVWDydVSASWUKqbjrGg/8AHeRzpKdeJPjIZKSxKQOWevc7Rrcf8JSFDpTb7H1gDKV1LsQB13/B6xiYYy7kJIuzZRApx+fKI/xBmS3IdNbXDUcfOI5lIK6gAt5tBGSIUlLWAeNKUmaVgpJLpsQbizQZl09SRsBQC2/1FIOmZIgq1oUR/wAf0ud7OD8r0inE4XQ9L1of3gAsR/8AMQAAVbgU24s/7wxy1aFApX4gSynDgjz2eBThveeJNFAer/SIF5ZBDOPiG/4PlAQxvsmEK1yDT+xR+hP0PrtABSU/ECGNXjYYXFax1p+cwhzecSVy1AhyNKgC/PH3gBkZmqWlnNrNfeKJvtCS6SpIAgefhlS9JNQQ77EcfnMK8tny1YpCCkrSVVNhRzZ3ioPz2YJssKo4IL8U/wARD2Hw51qI+EpNDZI47PSH/tFhpTUlhGoN4Rvzx38oT5Dgv4Vb69RULV+567cbxPtW4kpASlJazdO3pCTN8q1giTUX0Eih6PVrw3SoEUal4p0gLcMFEVPa31+cUZfLwZaxcKqK9oKl5msTGoeQevXmC84w+tLhtSajUGdqaSbhJs4tetisxeXSwErUVDSbguQ9KsW9fnAGZ3maJUtSiahILJvU2qdnF2vAKcYZqEeFtQfxAgpIsCObwVjMJInSjpSFAfEkknUPM33p1iEuXKQh0JCeb+kQeHAuAo6dQsG6bHmtYKy7EqBKedu30PWD0ypa0ApSGO4uNj5/tAQKpK30lSWYMC55cDa1ICzNMrlYlLke7m08XIG1KHveM7JEzCzADvY7KHQ8Rq5hSpgCCFWf6UiqakFBRMGpLUJFtnfmAhKzBEwMRVgW4dx5il4GxMphuQ99xxC4YHTM04dZX/cCUhjWgch4uwuZAkyZo0LBZjS2x+oPURRRmeAE5I0n4TcD1cc7xdlOCqVTFalD4dBIYbk/4gyStOtSVEoJDFQLeZEeYzDzJQDVDu4+o6GAfZemWRUBRLnxVfyPr02hLmyQVJ905VrsB8LGvQDvs/Edg8SFCo7jiAssxL4ucgfAgIdjYqfYdG6w2CMWhalJBQkyzUrIFGFAQ/NIW4qUgKIUUJO4Yf4jRYvAq5BCnZi4UN4XTgmgmJKikMCz0ryOsTUA85UxEwhZYkAAB2G/LfvAGPnKE1N7VcUMCpxmpelLuzubBuKX/wA8ExHH4k3Jc89+naFZMDMcEHevrzCtaylxsSfNvtVrVgefmRSkbqNtRpWlTWghIlapykpWtgtQTpQDXUeRVi+8T5Rp9c9lgU4dPUBXqH+8EZji9IY7+opf7wLg5/u0pSlmA34A/wAQjzTG6iGO14onKWqbM0pN6kjYHctt+4hzhpYQGSNPo9KVMD4LDGTJqPEsueRwO37wZhy7cn89YAky9KXHFf2gb+KNOpi/EkgeV9oBkJcEuwA+uw6n5VgHBcijv0ELMwmEFtxtDaSpk02hRn8xihVXdvX7QFEnGlJ/bjf5w1n4cLDt42oYzX8akLBIppU9+G8qt6xpDsfysAnE1UtQJNzb6fPaCszxA1AsSCGp67QHmrHxXY+kRkzSuWK1Bv8AneAhjsImfhyglSXcBQNQdjCfLMtlSQ0sHU1SW2FfMw1kONQMK8xn6X0ufFUJ6Fz6AEHzgHU+aFS6lyKp7QsKyV1YBqfKCsGAoAsWCfIvf6/LrC7NpolzUpL1Q13qSEjcvWLoabATq1pzBXvA77QmlziQ72p6RNOK0nkcc/aAZrmvT8rAi1JqWDEMRs2/lAWKx4DqbhvzeCJUwe7KqgHnreIBzIMtRKDpdtPTjy+sZjOMwXLmqlu7MzdgfvG2QkLF3b5dI+Te2UlZxs6pL6fCFGjJA7bepMYz890WbfR/Y7H6wxsoO3BB6dPpDyfg0EhRehcEFiHDVa4r2jBf+PSZJQhRD1ZjyLepj6FMxIcB6mz77+ojWN3Ohmp2UYyXMV7uYJktVWWQFJPo3mIIw8yYl/eKD0qC4PNC3zhwnGKD6iCxr0HPaF2aKBCt1pqBzavHSNC/CZfh5jqQNKzdjT/1Jb0aIYzKUzA0wjWBRYDHhjyOl4W5Orw7pVdQ5D7dQzt1hguZqJVqYsxGyqXH/KIFgkzEeCYCGcJUbHo+449OxOCx5QGWApJ2P1HEEYfFFIUlZclil9xb8/xCbFyVJT7wMqWfF4Q6gL7cch4oYZhiZQ0qQkspwzm7edIB9l8NoVNJqV1qPidztY1uevlJGCM1KNkgu+9dxW0MsHLMoln03LuB5PY12jOt0MU4rSNOxqOnMB4wup+nMCZhPDJArpttflo9lYxJFWjSMxhEJAKtS3UP7gwZ3vTpzSAseXJuaW+Qi6cHISOvZnNezR5PlAAAU9fLzp8o8U57emPkWpBLOkbhjs/Y27QzyXCzP4iUVeEBRukgEsosCAxLOQOkN8hywqSJhJSVfAwDtd2O23aKiZycSZYCjIQAtUxYcqUxASg0DOXoHGmpqI74S/bpGg/iBMdmAFOt2t+PFOS4V55WQ6UVDtU1006Nq7iLMPOYf00eNQLA3N2uB87NDDAYH3SAn9QueT05aw6R2qRPGEMAprX6xXJUCSNmEUZmioc9Rx+f5gbBq/q0/wBD8/KRFOcUBoLGvG0JwTT9IBDnlqsG/LwymqdBDVa8K8MyloBNNQFe9evSA0UiY358oA9oG925LVr0i7VQN27tHs+V72WpINSKd9oD5vIzkTsQJMkKUdZEwkFkpS736gDzMfSJMzUhri3aMlKy4SVzFoShBWAVFviVW7bvU8vD7K5tGNj9fz6RRZjpYq9jQ99jCvKphBKFMyqDkHYtxX5Q7xAChXz/AHjPYpapalEbt8uKefmICOIWZMxRK2c+FzYsAzE1qDSFGa4OYVy0ISSJincAkJAqvoL3O6hDb2tyqZOCglQAmLBJIqgJSXIG5KmF9+kNPZuWJaUocqOkMS9GpZ6GvpATw8sS0s4YgFL8nbrUikKMVlS5k6WslIDlS7aiAPDb/kewhvmSTrCz4men9p5ED4vGiWAWKrM16xdIrKUglKLD6mpfzrEZo3hZMxRM12YE/jwbOWQgf9oAXGVKUjnzdvz1hovFMkJ2P2jPIBM6ap6uwr0t9B6wcua4S1niKcYHEjSQ25H7ebNXoIQ+12S61DEAOyWWBcjZXlv5QRhFM92Ct+LQxkYhwxGoh/l/uM5Y7miVh8A8uakB7gMzM/L/AO6xtMPjPeqSlYqmoNq1FIEzdAmnUE+NA8FR4qfCftwehMZ2VmblITqd2BD0SDu+4Ow5jnjvDq9jc5rKWoEoDqFNLs4PB5hdPRMLTWUlaUkGW3iY1ZiHfpE8tzZapkooZT3ZqMPEfT6wxxs7UQvUHdntW3DPs0dRkpGOUZsolRSpyShmKQAH1VarpoesahUlveAhkhmO9Q/FGtFUnDSp5KlAJmJLBbXHB5EMDKVLltMIVzRgfnALPjlmXwCASeQ37HyizIsL7mWEkkhnqXCegLD5wDmhCCLECHGXq8A37n87wDAAL/7D5iPEsxSodyOsCz3QXDgRYMQFB+kAlzeUUqbpRrH8MDpHnDCcUklCqgkN0PMJZ+MCFFN2PWCFmIxAS7Dp1bf7QOtRKSKlq0B2ez9zEWSwN6ddxSx7nbaBZiph+Eh6N50Af0+cfO48NsYxrMoxSlSveFSUrWPFdwE0CXb5DcmKJuYpRRSw4vvEDl884fSDqVdhTyckd4T/AMqmuykDupQASR0TUhtqx9Dbo0/s/N97OMwMJaEMCE/Eoln7AP31XoY1AUAm1ulOrwp9mVSwhSAokoZyBdRFPKjQ9RjfCUBAFL0pT/UaCrNxqAO8KsFNPvCokbdmHPqYb4xPhDnanXiEqTU0ADUeINAqYA4NHpCGbPYE2AJBqOe7esOB40JJ3SK9Yymb5e5UkEALIBIqSBehsbl79meA1eCmOgQbIZIJ1MwDBj4nv+8K8qVq11o7Dyo/n+0NZrBIerQGLz/FTU40S9H9NaNYmbOHJFmB/cQ2yaeSg88C4tW1Q8E5ijWgkAeGo6jcfnWEmEnmWt0gGhB/DCDSrmeEK5r+djAebSRNlFSKrTVnu1x6PSKJOLKkKSbmohYnFgLSymUpem5qxrbdgYDQomBckAkBRA9WZvrC6WlSFsbAE/LeGc/CpWnUx5pufPf5QJhZSUqqxu7qDE/LrSKK52JCgdZa5JgbMMLLUnxFR+HSmzHoN61q8Uz9JUxA1IJ3t0HQ7t9IQYpSZClGWVA1p7wqANyEuSwcWH2hs00CsKEjSbNQ88fnWPVI8LMq/wC1z594pw1UpJLuAwBuKb78RbjVNJX3sLmlfLZ4BXhi0yYxdi1eTX5N8zFk6cn3aSLvdt4GlSE+6M0qZUw6r0cgsB05/wACCUy9KBX4Q/JtAS/iSiVrIuB9aQywUx0JKeIVfxSNCU/EDsNwKM5beGmCU1LdtjAD4ieBehB4qa/X9ozma5aqXPScOlShPVpCXprFSOA48VTseIZ55IUpaUJICigsTahBctWjRrMgkOAHoVU6bP6RmyXoYTL1z5OKWJqVIUlCdDs73uOfy0bpeNRNRrIJZYQWJDKdNm6lvIiJ+2Xs37xInyj/AFEAgsPjSCCAeo8RHLnpGdyTEzEKA0eAnxP13Y+pbjrC2T1NnWICEuQNJq773L9PpBuX4orRVikUJFfX85hJmaU4hCpBKkBW6XBpUpG+kilaXi/KsIcKSJaAiWaEAkjTxw4v15iTKVZdmOJwaFnVpoKittmH5vFcvEpenFfOCMUsBGpJt9/9RjlZisTCSSBtTu0a0NWvEj4VDUnncQpzOecNMQQdaFg/byp+8RxeagSdVNZBAB5/aogDM5yFy0lZHg37t8qfWAN9oc5lS5aTpdZDgbjcF+o2j51meaTlTCfhfY1i3NMYFTC5OkFxu4O7gjn5bQywOHQUAqloSTXx6nIIBB+IUIjnnnZ4z290rIIDOP0k39Ol4cZPlQAGti5fpXnmEeCnkEBY92ApzvQvXnbaNKjMUJYUZj4hu1/OMYfj6smjHEYv3fhjP5jjVF2FSWD82Hz37xDM8e1QfX5duYpyrLFYola1FKGZ03NQ+l7Wv3jcz3dQaf2LlDStRUSCsAEWOkWHNTeHybkdIX4RISQhCWQiiR8z59TeHE4Mygx4joFeaIVoDf3fIuPztC5a0kOadzxGnmYXWktfjj86xmsSDLPwPVmqXq21hS+0FOMqIMoAu/XZ6iFuNl6VEq0kuSCzUJpy5A33gvLBpcqqSblq0HoxfbiL80khVw4UKwqFuQL1JWpTAqIbgBgpvIqUPLpGgV4gBxuYTKWw8O1ABQc/IfUwRKxxYhYUH9OOYDwDQrT594SZ1LElRNkkuCWo+3kS1ekNcRPcagDqFCe34/nAGMne8l1GrT4g16V2q9LQFGCnEmppVqD8/wBRLIZCVrXqAOlZburtwKecIxjyqahKCoFShZKmY9w0aDJcB7ufMCVE6tBYkUuL73ih/JWASGOk22/C8Jc3w+ke8BBDh/pq+bGG+ICkUUagij2t+ecBZniGkkmzH5QGWxC3mAOWUP8AcLEIUJcoztIBALC6aOUkc/KsaHBSQv3ZBYpLEgji9t4An5JKm4ke7bSPCQgMl66l03NqVo+4jOmhOTzXlmYoaUuW/wCo+1zGZzjNP4r+nLUxUoAAHkivWPpifZqUqV7tQVpKdJAOmhDUawaKMD7EYLDHUJaioVBK1FvIFrdIqM7NUmWkJDAJASG4on8849UQEHUqwNQdr77w7zPLMItSQy0tdlOD0qCW848xeT4YywPdkhRZypTnfnpZmi9ptnMnkmZr/wCLeFuHIYkWckUu3V4JlY8BTuSllbGrXA3Jf8vDE5QiXKme7KwW1GoJLVOzuzxnMswU4zRQaGLkiiSWcsbq6V+piK8xWO94tK5brWQUWNACkqGltqOe/MbvJwqWmXqqQPF0Uz084Cw8mWlAlpAAGxF+Se9zBSSWIFuWo1WiCjNM6UzPQO/1P7QhnZvKY6iwNi350gLMJ6tJXqFCwBpV2Y9HhNjcYHSmWFLXym1tgXP05jx8uX9l/WnG3bbYPM5Q/UDUqKnL2PP2izNcy14dSEkeJgHoQCWNeWtGOE9YUlAGpQSCXFQfIgcQz/mSDLIUxZn1JP4HiY8+U1PSZtPisSpSSACENQtf87Ri8ZPV746ElfhtqLk7Cu9adHh1/M5i0MPElvhAHoQa/m+wkhaJhUgaUEVIavQkvQvsY7X+RPJGrmlPxGj3CpnhZWpRZ3ooV6j7Rls/zozpx93qKQaEJuBUEu3doeZnglzHSZzFAcFYJBehqN2736RkJ2DOohgQLlLsXswUHZ39dnjePL8o1Lsfh1yzKSnQoKcqClM6kAsUgk7F7NTU43hlmZloUApan010s1zYCgHSEsvCTAaFwQSg2Hi7bEXaLpOWLLuQ78KL9fDzetYfKNNXPwRnTHYIQPhKr03002dn6QxxGEkkBICyzAkHS3PwafzmITZvhdg+xr2Dt3izLiqQgIK/enVqUVWJPA2HA6RuSG1Er2fkB1FK1hndSiAK8BgfOGODSFVSGGwFh2iqbjipwWY7AeQi/CYgJCdAcHcCwAvw7sG78RdAyrl77QXk4UpwVMkH60gGRNJrXf1hhla/iISkD9SuWGw2rGoyhJVMlrJqz9+0KPbbHz0oQuQlBUpaUKB5UWSbgVLJqd/RiczlvUaQXCX6fuz0ig4tIB5H05iVYIXJVLHiAcBi3JYln2r6NAsrGVKTUeUDZ7mSCpwolxZ6OWp1/PNPgsaoE6R4b2L9j+bRYlPcyxQQD/c1Nqm16dIhLxJUEl1VdxsCG47xjPafELUpGkq8ahLJALsTVq1t27Rr8LL93LCVEkJASly5JFCo0FTQve8IohCfCampepijDp0rUk0q48/8v6wVKWNLhgHLUhdLnKE4BRBQUMGBooXveg6W6xUe/wAoUmehSKyyXP8AxLWA2BMNcYnRMlqSD4lMqjEBjfo4A7kQun5zKlkpUou4sDRvzZ4n/N5a9ASsOQ+j9WkXLGt2/Gho2KxGJdTEmsLc8xulKkh/CglwHY/u32gufmKQlJFQtNCLEF6vxvSMlm2NZCikmrJvU1AJfqASIlWGmX4rVKUWpT5vQxosoniWlCtLuA1bcfKEOTrEuQP71H0Ap+8XypywAk1A0pd6ggD1f7xFb3+POkh6H8pC7GzgUjpt61pGfGaIkS3WsnSPhDFuA4pS0IcvzVeLKl6lJSFsEoAcjzBJNWo1o0grM81EqYQbuPT8+hhtlk5U1XiSQBWot+WirLsPOmKJmSly0pIIHhAURV6urh7VjWYOQgJqpIJ2S1D9zE2aBYPCaB4laiTdgPItc7QnzRLTCA7XH7fnMalUpLNQxnvaJKpfiAdJDHodnpTvGb0bLpBIckXNKvT7bwROzSWGru33qPMwjnoWpQVbZTFvNjc7ecCYpBcAVUoHS93AYj0r6xw/yMd6Y/si7OUywFKIdCxUNuP9v5QkwOUzfeImy0pSAC4WCFbhuCCGL9YMn4kBIQpJSqnhBArt597+cRx2YqVpADKFGV9GH1jhyZ2+T1zuUvYfCZspE6alaKGmrSb7i1qmvaDJrrWlaEpIAJINSQLgDci/lvFBxAMvZKzRSSKEilPTePU41amGhCWqG46deveMXWvE2YoxYQlKwlSg41Eiw5FR61DesV4zLylpoUfEQb3erHfpWPVYwgBExBWkiikuVAhrhrHv9YNwM1M2XqT8NWYeobmMT8ZuL/wtyzGF1JUARXUHo17dmgj+Ty5j6VMjYXIP5zWPFr1KFgvZ6gh/ka224iWli0wKQ9iDT1FvOJMr7OllsATsFpUtLuw0+vf5xCVKSRV37/5i7EgqJKFakmoLUqbA2NiaQ0k+y81SQRNSHFvd6vm/7R3kyynTfdB5ngp6ZiShClS1LJ1JNEamDEF7JDiwd72h5LlhIAYCl+zt9Q/OkCgjo6Pb46Kk4gBdEh3p4f8AkVB/IsKbdYNk+IJ2ZLBo6OjQMmaUy3UpIu70vS+14CGboTL1avCocUqSKdS5byjo6G0CYvGlQAQmqUkHVQgli7t9oWnM1k6QhIukh6F00fpR2qS55aPY6M5XprGbRRjhR0bGyQTZiXSKsW6ObUitWJGiopY16GrEM9RTl3eOjo5bpyTV6VHMCVE6QAFEuD8LnYj8pDyViUlCSCzXJqf8x0dDi5LctVxlrpmKon9b2NK3Y8M28Cifr1DTS1CNL2o7Mewjo6PS2QrX/U1CwIJ+Y9LbbRofZtTSpqzU0SCeEuW+f0jo6CqM1lqSgADU6mCRsCSb9L9IzuczVFaJcsgkuolqeEN9VUjyOiVY0GWTZg91LRLVMmFIU4ACW/uUo+FILG99oeScrTJkD3rmbMrMXSqmNBbwpSABQfCNzHR0QZ/HzZc3QhJCkLIDily16Rs/4ZOGCUSQEBq0DnZyd/OOjoqVNWMUWB2+cSl4dKi+opV3opuht5NHR0BNckpOq52G3++8WmcSATT+5w4IO3WPI6JVZvPsvOsKkTEJlknWlSXI6o28jaFc7DrQdalpW1vCEkAs4cUbe0dHR8zn65NRxzmr0BxikTgKF+or/rrCbOZelEtJWPeIPxWOnYHSG7H8PsdHTjx70xPQi8NNqKmrhjqg/DomBACgnUhTgpNWOx/P89HRzz5LvTPyHz5lArUAsbA3fp5QTIngkOsayDRxUbsLbfWPI6JMOtbbipcmUCRLOhQ/tG8M8BiEuEqKdQAatxYkG4MdHRO5lv8ASb/IFjMsUkKKSpSF1CgKpL7sA1yX7Qwy8zRKQ5rpDvQ+YeOjo9WNtx+X7dt2x//Z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92162" name="Picture 2" descr="http://www.ilovetogo.com/FileUpload/Editor/ImagesUpload/WebContent/Story/5211/14462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3214686"/>
            <a:ext cx="4572000" cy="3305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4291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10. ทะเลทรายแบล็ค ร็อค (</a:t>
            </a:r>
            <a:r>
              <a:rPr lang="en-US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Black Rock Desert) </a:t>
            </a: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ที่รัฐเนวาดา สหรัฐอเมริกา</a:t>
            </a: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357298"/>
            <a:ext cx="8572560" cy="52149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2800" b="1" dirty="0" smtClean="0">
                <a:cs typeface="+mj-cs"/>
              </a:rPr>
              <a:t>ทะเลทรายแบล็คร็อค คือ </a:t>
            </a:r>
            <a:r>
              <a:rPr lang="th-TH" sz="2800" dirty="0" smtClean="0">
                <a:cs typeface="+mj-cs"/>
              </a:rPr>
              <a:t>ก้นทะเลสาปที่แห้งสนิท ครั้งหนึ่งดินแดนแถบนี้เคยเป็นส่วนหนึ่งของทะเลสาปในยุคก่อนประวัติศาสตร์ที่มีชื่อว่า "</a:t>
            </a:r>
            <a:r>
              <a:rPr lang="en-US" sz="2800" dirty="0" smtClean="0">
                <a:cs typeface="+mj-cs"/>
              </a:rPr>
              <a:t>Lahontan" </a:t>
            </a:r>
            <a:r>
              <a:rPr lang="th-TH" sz="2800" dirty="0" smtClean="0">
                <a:cs typeface="+mj-cs"/>
              </a:rPr>
              <a:t>ซึ่งปรากฏอยู่ในสมัย 18,000-7,000 พันปีก่อนคริสตกาล ในช่วงที่ทะเลสาปโบราณแห่งนี้มีระดับน้ำสูงสุด (เมื่อประมาณ 12,700 ปีก่อน) ทะเลทรายแบล็คร็อคเคยอยู่ใต้น้ำที่มีความลึกถึง 150 เมตรเลยทีเดียว</a:t>
            </a:r>
            <a:endParaRPr lang="en-US" sz="2800" dirty="0" smtClean="0">
              <a:cs typeface="+mj-cs"/>
            </a:endParaRPr>
          </a:p>
        </p:txBody>
      </p:sp>
      <p:sp>
        <p:nvSpPr>
          <p:cNvPr id="82948" name="AutoShape 4" descr="data:image/jpeg;base64,/9j/4AAQSkZJRgABAQAAAQABAAD/2wCEAAkGBxMSEhUUExQWFhUXGB8bGBgYGB0gHRkgHCAfHB4eHx8bICkgIBslHxwcITEiJSkrLy4uGh8zODMtNygtLisBCgoKDg0OGxAQGiwcHCQsLCwsLCwsLCwsLCwsLCwsLCwsLCwsLCwsLCwsLCwsLCwsLCwsLCwsLCwsLCwsLCwsLP/AABEIAKgBLAMBIgACEQEDEQH/xAAbAAACAwEBAQAAAAAAAAAAAAAEBQIDBgABB//EADwQAAECBAUCAwcCBgICAgMAAAECEQADITEEBRJBUWFxIoGRBhMyobHB8ELRFBUjUuHxYnIHkjOyFoKi/8QAGQEBAQEBAQEAAAAAAAAAAAAAAAECAwQF/8QAIxEBAQACAwACAgIDAAAAAAAAAAECEQMhMRJBIlEEExRhcf/aAAwDAQACEQMRAD8AOwmRrHiWJdbgaTbp8mH+YtwmFkvMEyX8NQClIfuwPo8Pk4Un43QSKMXPdgfxoV5plSJ6NPvJiVBQZbAdPhNSOjjpCSRhVmKVBMr3OhCAapFHexfqft2i84FawSVJUkkEobja7H5QskZDiJYSAtKwkukOUuSGqDQEbVNzGky+QlAGoJC7kO4BNwH26RQmUjQ4DVJoClgeSw8vKAcUrSf1Bzp+JnB4Fq1+IbQ5zOVJUfCDLWVMNIYPxpZn9IjOyyYEp1K8SfhUEmxehCVOPtEVnsxlaJWtA8QDpZiSaUbTc0sKxLwolaApKls6jpO12UGq/wBYaZpksykxU0koDhIQwfZ9RUSRxa28ZrHY8JT4ffLclylyEPR1Jpqbp+0A5xM4SQEibL03pMBUkitQ/Iu5gBecKBJQrUHBLPVuR8JHQMW3i/BzxNSjS9AwBlsa0fntHLwWjUsK92U+LxFOkAWcDkduYIGyPHrnTlYhYASNSEoqSl6KZ+wr3jT4daSSpJBBptTpX8tGJwGJ1hgBUkkKZiVeImt6nbYCHWAxTJ0+JkgsABcE8VtyW6RVN5OYyMFKKColSlFbf9ibVNBYbUpCXEe1cxBKpSHTYpLPbZQPyIMIcJmCcRSYZp0O6kJHic6kkp2SAWdnJcuIbiTqCUytKhdTli3/ACenn5U3gt//ACIT5RlhSXSmju+okUe2kBVQ37Rhl44nGgKDhAUmnUOD9PSPpOXezshQ1ziEnYS9mqCSRfygNX/j2QZhnCcsgqdQUE1BoGIZq/ggoHB4MLQChbsf1GtrNt2v1hNneZlEwAjUtgkUZBuxvYOaNWNbjsKiVWXqLlikCoJD0+frCNfstNxMxE5AAlpNQq5IIct+9KdYWodez+LMlKEOBqTXpxRqPzDSdmQQfGEks7l7BQuWYX5jO4nEaFhCh4h4Qx60sYIMibMOvROBSCzoW1CAXYVoPls8cZzS5a1U+Q7JsyK5iy5qtQpYBPhHlT8eHX8Pd9ZCrpc/Z2jLZbOVMWosolYYkAkp0tezAsQ5PIh7l01YR4wun6jUNy42Mdccpl3F2r9qNIlKCaJ1IavJHy6RRKxr6A5DpFB6ftWM/wC2eaFpctwDMXqDUcIFHr1fyHMU4bEkTSsqZIDFyzVqCKloqtJ7O5iUoPvUChcUqLnim0V5r41alJC38SJnhC0jcO1w7Qvkom+NelStUylKBOlKUl7MQCfOBcxRiRKGhGsjw/EBQ1+vXzjnlne5EtFzDLWgAqWFOCClQ28rG96wwyzMQAUlClqFAFXNAAb/AJSMzhMjxSmV7okv8SSCh7gVZ9hTjeIzZGMlEFcqahyAHSXL78HsTuWjz3+6fbFuTTTfaZKEokgELJ8TkVFSWau3yh3hkhaElJKxqceH4WFip6g9f9YZImKWQpCnbdB7lqUa249BD3JM2UiS2kKBIAZnNbuKs1ejRri5M/lrJcbdm0/BpJICFeL4yGYENsS+km4BN4G1GUwUjUjUXOr4Qz1BKhejUvBicxQHClMSHNSPR9oloE9L6UszFWqzcBNPlxHqbTxEwaSplMkuW6V+F9+npaFxwqpqtWhTcKSSG6UeCsQha3SmYliRqGkkhKaFmd3IAYgbwumIShb6piSVU0jwkgVBD0cvxe8Zyxl9QZ/CIDJBo9UlZeo2ZiLfKAliTrUHIUi+qhV0dna+30iS8fqOkaCpOkEsbsb3bl6kCKsNiQpSxNSkoS1Vhwkn/nbj1EUSx2ESUalEJBoNXxKa2zgFv7oXIkhh4FEGoOl386w1xKnmhKAPhcFhpbblxU+loUT3Soj/AOtvJo5ciUxxk+StSVzioHUEpUhtYffqz7vFmae/Cf6MzWAKJUwL0F/hPNSIUDCpAoVTNLlWySSGDA1a3Sh7R4jOSSk+7JQoul1JcDYsS5IjsozK8ymJmq94oh0tpU7CwDPeu8WjEEKNTQ1q4I6Abm47wox81Opa1g6QGFHa1QWuLxqPZiZK0qUzrLAq6WFR07QFWFxi1OoBaHKQkqB/TWldJ9NhDyRjqsXfvFGZ40S0g10pN9j0L/8A2dxCb+cErCUMSSw67t5faM26GrUQohlM1WcfesD5lhpCw0xAVquWIPUEpYj1rFeClTEAFRSSaqP2G8HFRFTUPuRSjcRVYnOcmlSCj3Kl+7KSAkrdm253avrCdWE1O5oeT09I2mY4CXiDrCyg2oHT6U+sI8xyidJctqRymo8xcfSPNyY5S7njNJpGH0uBYhjT09K/OC5OXLxGiShHhSqpH6QQdRPfr16x4lbi4dqfjQTlGMmJJ0ncOHbz6m0Z4sr8tb6IPyvBSMLPWZUuaQUgEgA2ZwdIZq6g273oAWvGICxISlLNqSkBmD1o1GLm28CaMTrZKiHLkgAgAmiWLE/FSo+GGJygkImakyykMWKlKsCQC4AO9XsRHsaEKmBR4WAzFV3+/TpFKsGD4VTSmnwg1fYedPnBeGkyZQesyY5IWosGIcFi5Hd/PaFS8WSsgmwcHtVm9fysATiVSZRdYKyaDxFIsTt258okiekJ1S0BSEjxOouC9d2N7dRzGfxigo6U7gDkv9WdgO4hrOwwlSAdWtTH+mTQVL9Cs7nnyMBBMlGKKl+6SFSwPF4nI2DpPoTatoLy/NNZKJYGoMnwjYAnY1byrEZmeBUsFhRmA2oPrCMY8yZuoDS41jjgjs7iINLIlaQQmYEKVXSQan1Lcu28DTMYpACVEIUP1CoU/c1PoY9xyUz0pXLV4ncB2PYjl7feE+MR7wMtakrFwRQF/Vun+ooJx2R4TGe7mzKTEk6CglO+6S6S7O7A2iX8mwy1hlrJBIIUxL7uRQ/7gHByJklQC00VZYLpVwx7c9Yc4OZLIXYlJdibDs0ZuMoLThpQFWPi7h03DWpEl4UKOsMS2yRX627QJisSh9KFKC1D+moGo3IJ/Ulmu9IAyzNjMWJcwB/7xQ0u4s/7dYvg0EkKJdE1Ap8Jlg+Tgg062rFqZho6jqYuzpG2xJB+cJ8XhVComMTwzgtuDv1iaETFN4gSzN8JfkcHvSKCJ5mBQIQCHNQnbsA48oHmz9beBJY0BCVN/wBgag17l+kSlIWCApShwSCw58vlEkSFLcLD0I1IA1APTy3tzASwUkKK/eJQigq9FeQ68fvBGp1OpXhSKaSS/FGqOkDrl+7YsotV1Cv++0RxOay5bFRSgKLdHLM/HftAdi80AKgEsWuAXb056xXLxXvHBAJQKg3I3c3cV3gbErCglcsipo136dejwuTMck2J+IVBPT7Vjjyc0wy1fEMji0kpl+7QQB8TVAYsauTZr3e8QWkBmBS5DrKizHub02Lxn8PIMyZMDqShQagZ7v8ALeNdLxQLgpEtSkvrURRQs44rVuBxHTcUsm5elCHNWqRUNcu4oKbkdYDw8hK0pUA4UHDOYaYzFqQtVCpKlApUkgjS4Bc9A9Oh6QiTjEqqEkdiRXegPMc88MftNAMvzFBAunWn4dJ+4Yf4j3EKIBKEC41M6Q/Vi79ztBYw4Bd+wEVTJIFhf7RzvNWNlmIxK2SBK1u7gmnTY0PJhhg8WJaSlCQkuCBtwQW6H6RxRZ3uzb/jR4mWCxJcGv0aJOaxdmGb5h7xIS5tY9bPzBHsrLMsLmLAKaBNankVsP8AUKZchNxTiJ/xi0tLZKkv8Kg48nHy7+esc95brTYnEIWlK9ZTYApNu4NG9IDnZowB1gv8JT02I+hEIky8SuwSUkuLBqcE+bw+yzBJSkCcoLKqtUgttVgz2jrM5QplZgrUkhaUlYWoULAuGDODQbPDNc3EDQZY1LJFdYSGFRVRr67wxGWyk/AhIa1XP/qqPZGKSElC5RSDbwmncUbe3SNqW47LFzlBSk6FOyrVFx0JFnevlHiJMqSCuWSqYlgXDsTwN2a/1EMhhQnUNWkEEAH4TvQ7V2hb/LJpBJ8WkE0WkOOr0I3e8Z+M3v7BM2ZrCST7sKTpUXIYF+SXFaikCGZolqQ2lZSRYaVgAl61FNxudjA4VNlaBMTRwzsRRyASKbvDX2jxaFSKJAOxGwdt42FcjFnSVK+JKWHG7fKCsBhDPCpqiUgp0JUKWuSO9Nt4WZdKMwhAID3LQ6mZ4jDASlS6BPhZTKNa7X5ApWAUe4VhJgVNQVpJZKk2fZv+W4Bb5QTiZfvgChYqVJBJpVyAeoLDszUAiuZi9aCQhWhYfxJIoDbihZjQ0DWhBjZC5YoFBKlOD+deYAvFapctSSliCHHDfe1YdYSVImYZMua/jq7VQaEdqH/+jzAGDxCJiWmAq0gDV+ol2Fdw3SLl68MQS8yStmV9j1rbdttgUe+mYXwzACo8KoQwcg7/AIIfIxSMQ3iDtQ0BS1GPLU9YhjsCiehkEFIA018SON+bgvGdyv3klbLQtLljqSQD5mAcSVLOuS9TUA/3IIPh6kAiFeUZoy9YrdweP3eJ4nE6Z+p+dNnAf6QdN0zcLr0pC0Ot9IGoqJKhT1PUQDRSUrYyyDUKS43Fx0PTrGWnJXJxZrQjUCdiXpSjA7708jvZnHJ1swKVbGwPLetmvBvt1InIlJmSpb6VaVmp0pUL8sGFepMA0whE0BYApQ7N05pfzghlFVnFG2I6P94zGV5iZKHCtQVQ8k8q2dx0AHaNXhMNNUkLKg52TZu9zXkCIDpalE3BcWMC4pUtSvd+JKwHALO3INQ3Yx0yaAsOQ5tShPBi2f4/EAlS025HI+UUJ5uLVIXZSipmOrwgdnf5QUrHSVqDyXKi2opSRXvXo0VYkS1v7wLQxcW+4FLUfiA57oQyPHUEaQX+lL/WAf4kolgFQ0hRZmLO2zVHqIS4/J1LmKm4dSTqDlBoX6E0r5V7wD/MJkqsySdNqvX5GCJeNM51ylLSlNwQxr3uNoxnhM5qpYWzE4qWwXJUQdkjUR/6uGi8YtaCrUgihqpxpewr29IbykGcCFWanJ8uRSr+QijE4ooSqWogosb2PNL9o4z+NJdypoonZjpQU31PTatx594pwecKSn4UglywQP3HEUf/AI6rW8mZqSCzE1cVs1aVBexhonLEIACloKiHLpSa8AtaGs/CbLak6naltzFomEkgP1raJzZKkEAkee3SJ4HArnL0hQSkVUp3YW9dh3jlq2/7Z0GVcBLFzv8A5hlJy50knVQB/DYmhcmwfpD7DZWiSp0LADVCgFGt67FuPSLZGCEyqgCkuSTcnhw3hDEMRHbHgk9akZ5eUV8LqLtQ/Ym3X6R5isCmX/8AIUuS+kOfMkfSNRl+AaapaSTclJUGrQnxVNgfLpGd9sMFNQQqUPeJPxJ1eIdQ90v8zE5OOYzeM7L1OizE5oVzdIBILJ3KablomMyUlRJUhLUDh6E7BTF72BhNLzXSkhThSSxSVDeosb7fhhj7F5oFzED3YoCDQEJAYM5rx3jzYY55ZTbEttOJOc/CpSSoAUJ/0x84uxGfJJCCEuphU/SNLMxAA86D9oqxSZafiSPMR78ZZNXt1hZlE8zlaSwl3JIe1gOrtFeJwsyWoiVMersDWnHIp8vVtPnpSyWAGzfOkLMdhASZsonkj50/aNDxcx0aZroSsEVTQEUfpWrC1Iz2PxBCSg3BINelfpGgEyXiUe7IKZgqCx3uOCT6ikZ3NcIpyVpKXYvZyL9L/WAhkGJJmg7FJD/nP3jTYqSpYBvv6F2bf/cZDLCNXIA+tfsI2+CxktSRrHjBu9D1ihcZpJ4Fz1p+/wBoOydKJhMtSQUkFwd7D1g5eFoooSkBd244HAesApwCpaiRbm0QZbPsMnCYgISTpUywTtVVCd2bzpDbIMwRMV7shwos3cDbcfcRnf8AyQtfvZKxQBJf1B+h+cMPYSSn3iVLPwIKqCj03/8A2enEUaOd7NMSZS2v4TcHvz36VgDB40BZE5ALOKjxcbvbyjS5pijLT7wVZnHI3PVhXyjPe0C0rKJqf1AP9j6fSIC5uU4TEp8CVIUDcM9uC4I9ICxWSTky1IYTEKBSSi4BG4u/Z48yVRM1DbmojVTZrBhXzpzAfPvZ3K5WHCNS5gmgmpYjgOAAR5c2jUTsUQg+8GuWaEoVqSX2UDUUNjE8w0KOoykqp4qeLoQQxekKFhchRmSlkpUPhIY17OD2YQGUGAXKmMogoUtpZclh1e1AzdY2GBzRSKD4R8TWra0W4jMJC/dKmywddHFCDZy1fnHuY5ALyTRnAJvwx+xgDZmDE0FUtQNXKW7U/K1pAyQpIJdyLhyS3n+UEZzA5xMkzFcfqB27g+f48aVE5M1OtLdnt/uKCZWOSoaCHp4tTW6g3/zEyJIBZISOQPKw+0KZstYZgVCtCk6h997iK1klKWOk7g+n4YgYhcxJbShaDUqFCB247GnSKFhKyQoqS9Lgv6jp9YEw2NmIGlbAgnSQb8V6/tHuAxEufODlpiTtR7h25Dn1ign+VzATVK0bNRT9jRx3hRmaioFDKSs0Y8s41DtuI1k1QkgBb1etGpUWhNnAMzSuWsBaC4cPqG6SOr04ioUSpakISpU5KFgbihrdwPrxHTsSuYXKUTDbUEhXzb5GK82xDLDgoFUkHpUEdK0hSFk8Dz/YR5eayeVmneXSf4yYpddAPia7t6j/ADGrk4aXLQyEBIIBuHP/AG3Pn1gfBS0SgZcoCWCSp0jfk9esDy8x0avDqLkAKem2puXc+kdscZGlK1EqYEtGhUtk8UjOSpyRVg780H+I6ZmbJJ1u/Wo5DDr942Dk5imWtirYWJ+0U4nNH/SkgULwoTgpk9X9JILXUVEAeYqewh7leTJlVmHWfkPJRJJ7+kB8+zfJ54So4SUJyFlVWDydVSASWUKqbjrGg/8AHeRzpKdeJPjIZKSxKQOWevc7Rrcf8JSFDpTb7H1gDKV1LsQB13/B6xiYYy7kJIuzZRApx+fKI/xBmS3IdNbXDUcfOI5lIK6gAt5tBGSIUlLWAeNKUmaVgpJLpsQbizQZl09SRsBQC2/1FIOmZIgq1oUR/wAf0ud7OD8r0inE4XQ9L1of3gAsR/8AMQAAVbgU24s/7wxy1aFApX4gSynDgjz2eBThveeJNFAer/SIF5ZBDOPiG/4PlAQxvsmEK1yDT+xR+hP0PrtABSU/ECGNXjYYXFax1p+cwhzecSVy1AhyNKgC/PH3gBkZmqWlnNrNfeKJvtCS6SpIAgefhlS9JNQQ77EcfnMK8tny1YpCCkrSVVNhRzZ3ioPz2YJssKo4IL8U/wARD2Hw51qI+EpNDZI47PSH/tFhpTUlhGoN4Rvzx38oT5Dgv4Vb69RULV+567cbxPtW4kpASlJazdO3pCTN8q1giTUX0Eih6PVrw3SoEUal4p0gLcMFEVPa31+cUZfLwZaxcKqK9oKl5msTGoeQevXmC84w+tLhtSajUGdqaSbhJs4tetisxeXSwErUVDSbguQ9KsW9fnAGZ3maJUtSiahILJvU2qdnF2vAKcYZqEeFtQfxAgpIsCObwVjMJInSjpSFAfEkknUPM33p1iEuXKQh0JCeb+kQeHAuAo6dQsG6bHmtYKy7EqBKedu30PWD0ypa0ApSGO4uNj5/tAQKpK30lSWYMC55cDa1ICzNMrlYlLke7m08XIG1KHveM7JEzCzADvY7KHQ8Rq5hSpgCCFWf6UiqakFBRMGpLUJFtnfmAhKzBEwMRVgW4dx5il4GxMphuQ99xxC4YHTM04dZX/cCUhjWgch4uwuZAkyZo0LBZjS2x+oPURRRmeAE5I0n4TcD1cc7xdlOCqVTFalD4dBIYbk/4gyStOtSVEoJDFQLeZEeYzDzJQDVDu4+o6GAfZemWRUBRLnxVfyPr02hLmyQVJ905VrsB8LGvQDvs/Edg8SFCo7jiAssxL4ucgfAgIdjYqfYdG6w2CMWhalJBQkyzUrIFGFAQ/NIW4qUgKIUUJO4Yf4jRYvAq5BCnZi4UN4XTgmgmJKikMCz0ryOsTUA85UxEwhZYkAAB2G/LfvAGPnKE1N7VcUMCpxmpelLuzubBuKX/wA8ExHH4k3Jc89+naFZMDMcEHevrzCtaylxsSfNvtVrVgefmRSkbqNtRpWlTWghIlapykpWtgtQTpQDXUeRVi+8T5Rp9c9lgU4dPUBXqH+8EZji9IY7+opf7wLg5/u0pSlmA34A/wAQjzTG6iGO14onKWqbM0pN6kjYHctt+4hzhpYQGSNPo9KVMD4LDGTJqPEsueRwO37wZhy7cn89YAky9KXHFf2gb+KNOpi/EkgeV9oBkJcEuwA+uw6n5VgHBcijv0ELMwmEFtxtDaSpk02hRn8xihVXdvX7QFEnGlJ/bjf5w1n4cLDt42oYzX8akLBIppU9+G8qt6xpDsfysAnE1UtQJNzb6fPaCszxA1AsSCGp67QHmrHxXY+kRkzSuWK1Bv8AneAhjsImfhyglSXcBQNQdjCfLMtlSQ0sHU1SW2FfMw1kONQMK8xn6X0ufFUJ6Fz6AEHzgHU+aFS6lyKp7QsKyV1YBqfKCsGAoAsWCfIvf6/LrC7NpolzUpL1Q13qSEjcvWLoabATq1pzBXvA77QmlziQ72p6RNOK0nkcc/aAZrmvT8rAi1JqWDEMRs2/lAWKx4DqbhvzeCJUwe7KqgHnreIBzIMtRKDpdtPTjy+sZjOMwXLmqlu7MzdgfvG2QkLF3b5dI+Te2UlZxs6pL6fCFGjJA7bepMYz890WbfR/Y7H6wxsoO3BB6dPpDyfg0EhRehcEFiHDVa4r2jBf+PSZJQhRD1ZjyLepj6FMxIcB6mz77+ojWN3Ohmp2UYyXMV7uYJktVWWQFJPo3mIIw8yYl/eKD0qC4PNC3zhwnGKD6iCxr0HPaF2aKBCt1pqBzavHSNC/CZfh5jqQNKzdjT/1Jb0aIYzKUzA0wjWBRYDHhjyOl4W5Orw7pVdQ5D7dQzt1hguZqJVqYsxGyqXH/KIFgkzEeCYCGcJUbHo+449OxOCx5QGWApJ2P1HEEYfFFIUlZclil9xb8/xCbFyVJT7wMqWfF4Q6gL7cch4oYZhiZQ0qQkspwzm7edIB9l8NoVNJqV1qPidztY1uevlJGCM1KNkgu+9dxW0MsHLMoln03LuB5PY12jOt0MU4rSNOxqOnMB4wup+nMCZhPDJArpttflo9lYxJFWjSMxhEJAKtS3UP7gwZ3vTpzSAseXJuaW+Qi6cHISOvZnNezR5PlAAAU9fLzp8o8U57emPkWpBLOkbhjs/Y27QzyXCzP4iUVeEBRukgEsosCAxLOQOkN8hywqSJhJSVfAwDtd2O23aKiZycSZYCjIQAtUxYcqUxASg0DOXoHGmpqI74S/bpGg/iBMdmAFOt2t+PFOS4V55WQ6UVDtU1006Nq7iLMPOYf00eNQLA3N2uB87NDDAYH3SAn9QueT05aw6R2qRPGEMAprX6xXJUCSNmEUZmioc9Rx+f5gbBq/q0/wBD8/KRFOcUBoLGvG0JwTT9IBDnlqsG/LwymqdBDVa8K8MyloBNNQFe9evSA0UiY358oA9oG925LVr0i7VQN27tHs+V72WpINSKd9oD5vIzkTsQJMkKUdZEwkFkpS736gDzMfSJMzUhri3aMlKy4SVzFoShBWAVFviVW7bvU8vD7K5tGNj9fz6RRZjpYq9jQ99jCvKphBKFMyqDkHYtxX5Q7xAChXz/AHjPYpapalEbt8uKefmICOIWZMxRK2c+FzYsAzE1qDSFGa4OYVy0ISSJincAkJAqvoL3O6hDb2tyqZOCglQAmLBJIqgJSXIG5KmF9+kNPZuWJaUocqOkMS9GpZ6GvpATw8sS0s4YgFL8nbrUikKMVlS5k6WslIDlS7aiAPDb/kewhvmSTrCz4men9p5ED4vGiWAWKrM16xdIrKUglKLD6mpfzrEZo3hZMxRM12YE/jwbOWQgf9oAXGVKUjnzdvz1hovFMkJ2P2jPIBM6ap6uwr0t9B6wcua4S1niKcYHEjSQ25H7ebNXoIQ+12S61DEAOyWWBcjZXlv5QRhFM92Ct+LQxkYhwxGoh/l/uM5Y7miVh8A8uakB7gMzM/L/AO6xtMPjPeqSlYqmoNq1FIEzdAmnUE+NA8FR4qfCftwehMZ2VmblITqd2BD0SDu+4Ow5jnjvDq9jc5rKWoEoDqFNLs4PB5hdPRMLTWUlaUkGW3iY1ZiHfpE8tzZapkooZT3ZqMPEfT6wxxs7UQvUHdntW3DPs0dRkpGOUZsolRSpyShmKQAH1VarpoesahUlveAhkhmO9Q/FGtFUnDSp5KlAJmJLBbXHB5EMDKVLltMIVzRgfnALPjlmXwCASeQ37HyizIsL7mWEkkhnqXCegLD5wDmhCCLECHGXq8A37n87wDAAL/7D5iPEsxSodyOsCz3QXDgRYMQFB+kAlzeUUqbpRrH8MDpHnDCcUklCqgkN0PMJZ+MCFFN2PWCFmIxAS7Dp1bf7QOtRKSKlq0B2ez9zEWSwN6ddxSx7nbaBZiph+Eh6N50Af0+cfO48NsYxrMoxSlSveFSUrWPFdwE0CXb5DcmKJuYpRRSw4vvEDl884fSDqVdhTyckd4T/AMqmuykDupQASR0TUhtqx9Dbo0/s/N97OMwMJaEMCE/Eoln7AP31XoY1AUAm1ulOrwp9mVSwhSAokoZyBdRFPKjQ9RjfCUBAFL0pT/UaCrNxqAO8KsFNPvCokbdmHPqYb4xPhDnanXiEqTU0ADUeINAqYA4NHpCGbPYE2AJBqOe7esOB40JJ3SK9Yymb5e5UkEALIBIqSBehsbl79meA1eCmOgQbIZIJ1MwDBj4nv+8K8qVq11o7Dyo/n+0NZrBIerQGLz/FTU40S9H9NaNYmbOHJFmB/cQ2yaeSg88C4tW1Q8E5ijWgkAeGo6jcfnWEmEnmWt0gGhB/DCDSrmeEK5r+djAebSRNlFSKrTVnu1x6PSKJOLKkKSbmohYnFgLSymUpem5qxrbdgYDQomBckAkBRA9WZvrC6WlSFsbAE/LeGc/CpWnUx5pufPf5QJhZSUqqxu7qDE/LrSKK52JCgdZa5JgbMMLLUnxFR+HSmzHoN61q8Uz9JUxA1IJ3t0HQ7t9IQYpSZClGWVA1p7wqANyEuSwcWH2hs00CsKEjSbNQ88fnWPVI8LMq/wC1z594pw1UpJLuAwBuKb78RbjVNJX3sLmlfLZ4BXhi0yYxdi1eTX5N8zFk6cn3aSLvdt4GlSE+6M0qZUw6r0cgsB05/wACCUy9KBX4Q/JtAS/iSiVrIuB9aQywUx0JKeIVfxSNCU/EDsNwKM5beGmCU1LdtjAD4ieBehB4qa/X9ozma5aqXPScOlShPVpCXprFSOA48VTseIZ55IUpaUJICigsTahBctWjRrMgkOAHoVU6bP6RmyXoYTL1z5OKWJqVIUlCdDs73uOfy0bpeNRNRrIJZYQWJDKdNm6lvIiJ+2Xs37xInyj/AFEAgsPjSCCAeo8RHLnpGdyTEzEKA0eAnxP13Y+pbjrC2T1NnWICEuQNJq773L9PpBuX4orRVikUJFfX85hJmaU4hCpBKkBW6XBpUpG+kilaXi/KsIcKSJaAiWaEAkjTxw4v15iTKVZdmOJwaFnVpoKittmH5vFcvEpenFfOCMUsBGpJt9/9RjlZisTCSSBtTu0a0NWvEj4VDUnncQpzOecNMQQdaFg/byp+8RxeagSdVNZBAB5/aogDM5yFy0lZHg37t8qfWAN9oc5lS5aTpdZDgbjcF+o2j51meaTlTCfhfY1i3NMYFTC5OkFxu4O7gjn5bQywOHQUAqloSTXx6nIIBB+IUIjnnnZ4z290rIIDOP0k39Ol4cZPlQAGti5fpXnmEeCnkEBY92ApzvQvXnbaNKjMUJYUZj4hu1/OMYfj6smjHEYv3fhjP5jjVF2FSWD82Hz37xDM8e1QfX5duYpyrLFYola1FKGZ03NQ+l7Wv3jcz3dQaf2LlDStRUSCsAEWOkWHNTeHybkdIX4RISQhCWQiiR8z59TeHE4Mygx4joFeaIVoDf3fIuPztC5a0kOadzxGnmYXWktfjj86xmsSDLPwPVmqXq21hS+0FOMqIMoAu/XZ6iFuNl6VEq0kuSCzUJpy5A33gvLBpcqqSblq0HoxfbiL80khVw4UKwqFuQL1JWpTAqIbgBgpvIqUPLpGgV4gBxuYTKWw8O1ABQc/IfUwRKxxYhYUH9OOYDwDQrT594SZ1LElRNkkuCWo+3kS1ekNcRPcagDqFCe34/nAGMne8l1GrT4g16V2q9LQFGCnEmppVqD8/wBRLIZCVrXqAOlZburtwKecIxjyqahKCoFShZKmY9w0aDJcB7ufMCVE6tBYkUuL73ih/JWASGOk22/C8Jc3w+ke8BBDh/pq+bGG+ICkUUagij2t+ecBZniGkkmzH5QGWxC3mAOWUP8AcLEIUJcoztIBALC6aOUkc/KsaHBSQv3ZBYpLEgji9t4An5JKm4ke7bSPCQgMl66l03NqVo+4jOmhOTzXlmYoaUuW/wCo+1zGZzjNP4r+nLUxUoAAHkivWPpifZqUqV7tQVpKdJAOmhDUawaKMD7EYLDHUJaioVBK1FvIFrdIqM7NUmWkJDAJASG4on8849UQEHUqwNQdr77w7zPLMItSQy0tdlOD0qCW848xeT4YywPdkhRZypTnfnpZmi9ptnMnkmZr/wCLeFuHIYkWckUu3V4JlY8BTuSllbGrXA3Jf8vDE5QiXKme7KwW1GoJLVOzuzxnMswU4zRQaGLkiiSWcsbq6V+piK8xWO94tK5brWQUWNACkqGltqOe/MbvJwqWmXqqQPF0Uz084Cw8mWlAlpAAGxF+Se9zBSSWIFuWo1WiCjNM6UzPQO/1P7QhnZvKY6iwNi350gLMJ6tJXqFCwBpV2Y9HhNjcYHSmWFLXym1tgXP05jx8uX9l/WnG3bbYPM5Q/UDUqKnL2PP2izNcy14dSEkeJgHoQCWNeWtGOE9YUlAGpQSCXFQfIgcQz/mSDLIUxZn1JP4HiY8+U1PSZtPisSpSSACENQtf87Ri8ZPV746ElfhtqLk7Cu9adHh1/M5i0MPElvhAHoQa/m+wkhaJhUgaUEVIavQkvQvsY7X+RPJGrmlPxGj3CpnhZWpRZ3ooV6j7Rls/zozpx93qKQaEJuBUEu3doeZnglzHSZzFAcFYJBehqN2736RkJ2DOohgQLlLsXswUHZ39dnjePL8o1Lsfh1yzKSnQoKcqClM6kAsUgk7F7NTU43hlmZloUApan010s1zYCgHSEsvCTAaFwQSg2Hi7bEXaLpOWLLuQ78KL9fDzetYfKNNXPwRnTHYIQPhKr03002dn6QxxGEkkBICyzAkHS3PwafzmITZvhdg+xr2Dt3izLiqQgIK/enVqUVWJPA2HA6RuSG1Er2fkB1FK1hndSiAK8BgfOGODSFVSGGwFh2iqbjipwWY7AeQi/CYgJCdAcHcCwAvw7sG78RdAyrl77QXk4UpwVMkH60gGRNJrXf1hhla/iISkD9SuWGw2rGoyhJVMlrJqz9+0KPbbHz0oQuQlBUpaUKB5UWSbgVLJqd/RiczlvUaQXCX6fuz0ig4tIB5H05iVYIXJVLHiAcBi3JYln2r6NAsrGVKTUeUDZ7mSCpwolxZ6OWp1/PNPgsaoE6R4b2L9j+bRYlPcyxQQD/c1Nqm16dIhLxJUEl1VdxsCG47xjPafELUpGkq8ahLJALsTVq1t27Rr8LL93LCVEkJASly5JFCo0FTQve8IohCfCampepijDp0rUk0q48/8v6wVKWNLhgHLUhdLnKE4BRBQUMGBooXveg6W6xUe/wAoUmehSKyyXP8AxLWA2BMNcYnRMlqSD4lMqjEBjfo4A7kQun5zKlkpUou4sDRvzZ4n/N5a9ASsOQ+j9WkXLGt2/Gho2KxGJdTEmsLc8xulKkh/CglwHY/u32gufmKQlJFQtNCLEF6vxvSMlm2NZCikmrJvU1AJfqASIlWGmX4rVKUWpT5vQxosoniWlCtLuA1bcfKEOTrEuQP71H0Ap+8XypywAk1A0pd6ggD1f7xFb3+POkh6H8pC7GzgUjpt61pGfGaIkS3WsnSPhDFuA4pS0IcvzVeLKl6lJSFsEoAcjzBJNWo1o0grM81EqYQbuPT8+hhtlk5U1XiSQBWot+WirLsPOmKJmSly0pIIHhAURV6urh7VjWYOQgJqpIJ2S1D9zE2aBYPCaB4laiTdgPItc7QnzRLTCA7XH7fnMalUpLNQxnvaJKpfiAdJDHodnpTvGb0bLpBIckXNKvT7bwROzSWGru33qPMwjnoWpQVbZTFvNjc7ecCYpBcAVUoHS93AYj0r6xw/yMd6Y/si7OUywFKIdCxUNuP9v5QkwOUzfeImy0pSAC4WCFbhuCCGL9YMn4kBIQpJSqnhBArt597+cRx2YqVpADKFGV9GH1jhyZ2+T1zuUvYfCZspE6alaKGmrSb7i1qmvaDJrrWlaEpIAJINSQLgDci/lvFBxAMvZKzRSSKEilPTePU41amGhCWqG46deveMXWvE2YoxYQlKwlSg41Eiw5FR61DesV4zLylpoUfEQb3erHfpWPVYwgBExBWkiikuVAhrhrHv9YNwM1M2XqT8NWYeobmMT8ZuL/wtyzGF1JUARXUHo17dmgj+Ty5j6VMjYXIP5zWPFr1KFgvZ6gh/ka224iWli0wKQ9iDT1FvOJMr7OllsATsFpUtLuw0+vf5xCVKSRV37/5i7EgqJKFakmoLUqbA2NiaQ0k+y81SQRNSHFvd6vm/7R3kyynTfdB5ngp6ZiShClS1LJ1JNEamDEF7JDiwd72h5LlhIAYCl+zt9Q/OkCgjo6Pb46Kk4gBdEh3p4f8AkVB/IsKbdYNk+IJ2ZLBo6OjQMmaUy3UpIu70vS+14CGboTL1avCocUqSKdS5byjo6G0CYvGlQAQmqUkHVQgli7t9oWnM1k6QhIukh6F00fpR2qS55aPY6M5XprGbRRjhR0bGyQTZiXSKsW6ObUitWJGiopY16GrEM9RTl3eOjo5bpyTV6VHMCVE6QAFEuD8LnYj8pDyViUlCSCzXJqf8x0dDi5LctVxlrpmKon9b2NK3Y8M28Cifr1DTS1CNL2o7Mewjo6PS2QrX/U1CwIJ+Y9LbbRofZtTSpqzU0SCeEuW+f0jo6CqM1lqSgADU6mCRsCSb9L9IzuczVFaJcsgkuolqeEN9VUjyOiVY0GWTZg91LRLVMmFIU4ACW/uUo+FILG99oeScrTJkD3rmbMrMXSqmNBbwpSABQfCNzHR0QZ/HzZc3QhJCkLIDily16Rs/4ZOGCUSQEBq0DnZyd/OOjoqVNWMUWB2+cSl4dKi+opV3opuht5NHR0BNckpOq52G3++8WmcSATT+5w4IO3WPI6JVZvPsvOsKkTEJlknWlSXI6o28jaFc7DrQdalpW1vCEkAs4cUbe0dHR8zn65NRxzmr0BxikTgKF+or/rrCbOZelEtJWPeIPxWOnYHSG7H8PsdHTjx70xPQi8NNqKmrhjqg/DomBACgnUhTgpNWOx/P89HRzz5LvTPyHz5lArUAsbA3fp5QTIngkOsayDRxUbsLbfWPI6JMOtbbipcmUCRLOhQ/tG8M8BiEuEqKdQAatxYkG4MdHRO5lv8ASb/IFjMsUkKKSpSF1CgKpL7sA1yX7Qwy8zRKQ5rpDvQ+YeOjo9WNtx+X7dt2x//Z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93186" name="Picture 2" descr="http://www.ilovetogo.com/FileUpload/Editor/ImagesUpload/WebContent/Story/5211/14462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3286124"/>
            <a:ext cx="4572000" cy="3305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4291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11.ถ้ำคริสตัล (</a:t>
            </a:r>
            <a:r>
              <a:rPr lang="en-US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Crystal Cave) </a:t>
            </a: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ในมลรัฐแคลิฟอร์เนีย สหรัฐอเมริกา</a:t>
            </a: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357298"/>
            <a:ext cx="8572560" cy="52149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2800" b="1" dirty="0" smtClean="0">
                <a:cs typeface="+mj-cs"/>
              </a:rPr>
              <a:t>ถ้ำคริสตัล </a:t>
            </a:r>
            <a:r>
              <a:rPr lang="th-TH" sz="2800" dirty="0" smtClean="0">
                <a:cs typeface="+mj-cs"/>
              </a:rPr>
              <a:t>เป็น 1 ใน 240 ถ้ำ (ที่ถูกค้นพบ) ภายในอุทยานแห่งชาติ </a:t>
            </a:r>
            <a:r>
              <a:rPr lang="en-US" sz="2800" dirty="0" smtClean="0">
                <a:cs typeface="+mj-cs"/>
              </a:rPr>
              <a:t>Sequoia </a:t>
            </a:r>
            <a:r>
              <a:rPr lang="th-TH" sz="2800" dirty="0" smtClean="0">
                <a:cs typeface="+mj-cs"/>
              </a:rPr>
              <a:t>ในมลรัฐแคลิฟอร์เนีย ถ้ำดังกล่าวเป็นถ้ำ "หินอ่อน" ธรรมชาติ ที่ภายในมีอุณหภูมิคงที่ประมาณ 9 องศาเซลเซียส ซึ่งการจะเข้าไปชมภายในถ้ำต้องอาศัยไกด์ทัวร์เป็นผู้นำทางเท่านั้น</a:t>
            </a:r>
            <a:endParaRPr lang="en-US" sz="2800" dirty="0" smtClean="0">
              <a:cs typeface="+mj-cs"/>
            </a:endParaRPr>
          </a:p>
        </p:txBody>
      </p:sp>
      <p:sp>
        <p:nvSpPr>
          <p:cNvPr id="82948" name="AutoShape 4" descr="data:image/jpeg;base64,/9j/4AAQSkZJRgABAQAAAQABAAD/2wCEAAkGBxMSEhUUExQWFhUXGB8bGBgYGB0gHRkgHCAfHB4eHx8bICkgIBslHxwcITEiJSkrLy4uGh8zODMtNygtLisBCgoKDg0OGxAQGiwcHCQsLCwsLCwsLCwsLCwsLCwsLCwsLCwsLCwsLCwsLCwsLCwsLCwsLCwsLCwsLCwsLCwsLP/AABEIAKgBLAMBIgACEQEDEQH/xAAbAAACAwEBAQAAAAAAAAAAAAAEBQIDBgABB//EADwQAAECBAUCAwcCBgICAgMAAAECEQADITEEBRJBUWFxIoGRBhMyobHB8ELRFBUjUuHxYnIHkjOyFoKi/8QAGQEBAQEBAQEAAAAAAAAAAAAAAAECAwQF/8QAIxEBAQACAwACAgIDAAAAAAAAAAECEQMhMRJBIlEEExRhcf/aAAwDAQACEQMRAD8AOwmRrHiWJdbgaTbp8mH+YtwmFkvMEyX8NQClIfuwPo8Pk4Un43QSKMXPdgfxoV5plSJ6NPvJiVBQZbAdPhNSOjjpCSRhVmKVBMr3OhCAapFHexfqft2i84FawSVJUkkEobja7H5QskZDiJYSAtKwkukOUuSGqDQEbVNzGky+QlAGoJC7kO4BNwH26RQmUjQ4DVJoClgeSw8vKAcUrSf1Bzp+JnB4Fq1+IbQ5zOVJUfCDLWVMNIYPxpZn9IjOyyYEp1K8SfhUEmxehCVOPtEVnsxlaJWtA8QDpZiSaUbTc0sKxLwolaApKls6jpO12UGq/wBYaZpksykxU0koDhIQwfZ9RUSRxa28ZrHY8JT4ffLclylyEPR1Jpqbp+0A5xM4SQEibL03pMBUkitQ/Iu5gBecKBJQrUHBLPVuR8JHQMW3i/BzxNSjS9AwBlsa0fntHLwWjUsK92U+LxFOkAWcDkduYIGyPHrnTlYhYASNSEoqSl6KZ+wr3jT4daSSpJBBptTpX8tGJwGJ1hgBUkkKZiVeImt6nbYCHWAxTJ0+JkgsABcE8VtyW6RVN5OYyMFKKColSlFbf9ibVNBYbUpCXEe1cxBKpSHTYpLPbZQPyIMIcJmCcRSYZp0O6kJHic6kkp2SAWdnJcuIbiTqCUytKhdTli3/ACenn5U3gt//ACIT5RlhSXSmju+okUe2kBVQ37Rhl44nGgKDhAUmnUOD9PSPpOXezshQ1ziEnYS9mqCSRfygNX/j2QZhnCcsgqdQUE1BoGIZq/ggoHB4MLQChbsf1GtrNt2v1hNneZlEwAjUtgkUZBuxvYOaNWNbjsKiVWXqLlikCoJD0+frCNfstNxMxE5AAlpNQq5IIct+9KdYWodez+LMlKEOBqTXpxRqPzDSdmQQfGEks7l7BQuWYX5jO4nEaFhCh4h4Qx60sYIMibMOvROBSCzoW1CAXYVoPls8cZzS5a1U+Q7JsyK5iy5qtQpYBPhHlT8eHX8Pd9ZCrpc/Z2jLZbOVMWosolYYkAkp0tezAsQ5PIh7l01YR4wun6jUNy42Mdccpl3F2r9qNIlKCaJ1IavJHy6RRKxr6A5DpFB6ftWM/wC2eaFpctwDMXqDUcIFHr1fyHMU4bEkTSsqZIDFyzVqCKloqtJ7O5iUoPvUChcUqLnim0V5r41alJC38SJnhC0jcO1w7Qvkom+NelStUylKBOlKUl7MQCfOBcxRiRKGhGsjw/EBQ1+vXzjnlne5EtFzDLWgAqWFOCClQ28rG96wwyzMQAUlClqFAFXNAAb/AJSMzhMjxSmV7okv8SSCh7gVZ9hTjeIzZGMlEFcqahyAHSXL78HsTuWjz3+6fbFuTTTfaZKEokgELJ8TkVFSWau3yh3hkhaElJKxqceH4WFip6g9f9YZImKWQpCnbdB7lqUa249BD3JM2UiS2kKBIAZnNbuKs1ejRri5M/lrJcbdm0/BpJICFeL4yGYENsS+km4BN4G1GUwUjUjUXOr4Qz1BKhejUvBicxQHClMSHNSPR9oloE9L6UszFWqzcBNPlxHqbTxEwaSplMkuW6V+F9+npaFxwqpqtWhTcKSSG6UeCsQha3SmYliRqGkkhKaFmd3IAYgbwumIShb6piSVU0jwkgVBD0cvxe8Zyxl9QZ/CIDJBo9UlZeo2ZiLfKAliTrUHIUi+qhV0dna+30iS8fqOkaCpOkEsbsb3bl6kCKsNiQpSxNSkoS1Vhwkn/nbj1EUSx2ESUalEJBoNXxKa2zgFv7oXIkhh4FEGoOl386w1xKnmhKAPhcFhpbblxU+loUT3Soj/AOtvJo5ciUxxk+StSVzioHUEpUhtYffqz7vFmae/Cf6MzWAKJUwL0F/hPNSIUDCpAoVTNLlWySSGDA1a3Sh7R4jOSSk+7JQoul1JcDYsS5IjsozK8ymJmq94oh0tpU7CwDPeu8WjEEKNTQ1q4I6Abm47wox81Opa1g6QGFHa1QWuLxqPZiZK0qUzrLAq6WFR07QFWFxi1OoBaHKQkqB/TWldJ9NhDyRjqsXfvFGZ40S0g10pN9j0L/8A2dxCb+cErCUMSSw67t5faM26GrUQohlM1WcfesD5lhpCw0xAVquWIPUEpYj1rFeClTEAFRSSaqP2G8HFRFTUPuRSjcRVYnOcmlSCj3Kl+7KSAkrdm253avrCdWE1O5oeT09I2mY4CXiDrCyg2oHT6U+sI8xyidJctqRymo8xcfSPNyY5S7njNJpGH0uBYhjT09K/OC5OXLxGiShHhSqpH6QQdRPfr16x4lbi4dqfjQTlGMmJJ0ncOHbz6m0Z4sr8tb6IPyvBSMLPWZUuaQUgEgA2ZwdIZq6g273oAWvGICxISlLNqSkBmD1o1GLm28CaMTrZKiHLkgAgAmiWLE/FSo+GGJygkImakyykMWKlKsCQC4AO9XsRHsaEKmBR4WAzFV3+/TpFKsGD4VTSmnwg1fYedPnBeGkyZQesyY5IWosGIcFi5Hd/PaFS8WSsgmwcHtVm9fysATiVSZRdYKyaDxFIsTt258okiekJ1S0BSEjxOouC9d2N7dRzGfxigo6U7gDkv9WdgO4hrOwwlSAdWtTH+mTQVL9Cs7nnyMBBMlGKKl+6SFSwPF4nI2DpPoTatoLy/NNZKJYGoMnwjYAnY1byrEZmeBUsFhRmA2oPrCMY8yZuoDS41jjgjs7iINLIlaQQmYEKVXSQan1Lcu28DTMYpACVEIUP1CoU/c1PoY9xyUz0pXLV4ncB2PYjl7feE+MR7wMtakrFwRQF/Vun+ooJx2R4TGe7mzKTEk6CglO+6S6S7O7A2iX8mwy1hlrJBIIUxL7uRQ/7gHByJklQC00VZYLpVwx7c9Yc4OZLIXYlJdibDs0ZuMoLThpQFWPi7h03DWpEl4UKOsMS2yRX627QJisSh9KFKC1D+moGo3IJ/Ulmu9IAyzNjMWJcwB/7xQ0u4s/7dYvg0EkKJdE1Ap8Jlg+Tgg062rFqZho6jqYuzpG2xJB+cJ8XhVComMTwzgtuDv1iaETFN4gSzN8JfkcHvSKCJ5mBQIQCHNQnbsA48oHmz9beBJY0BCVN/wBgag17l+kSlIWCApShwSCw58vlEkSFLcLD0I1IA1APTy3tzASwUkKK/eJQigq9FeQ68fvBGp1OpXhSKaSS/FGqOkDrl+7YsotV1Cv++0RxOay5bFRSgKLdHLM/HftAdi80AKgEsWuAXb056xXLxXvHBAJQKg3I3c3cV3gbErCglcsipo136dejwuTMck2J+IVBPT7Vjjyc0wy1fEMji0kpl+7QQB8TVAYsauTZr3e8QWkBmBS5DrKizHub02Lxn8PIMyZMDqShQagZ7v8ALeNdLxQLgpEtSkvrURRQs44rVuBxHTcUsm5elCHNWqRUNcu4oKbkdYDw8hK0pUA4UHDOYaYzFqQtVCpKlApUkgjS4Bc9A9Oh6QiTjEqqEkdiRXegPMc88MftNAMvzFBAunWn4dJ+4Yf4j3EKIBKEC41M6Q/Vi79ztBYw4Bd+wEVTJIFhf7RzvNWNlmIxK2SBK1u7gmnTY0PJhhg8WJaSlCQkuCBtwQW6H6RxRZ3uzb/jR4mWCxJcGv0aJOaxdmGb5h7xIS5tY9bPzBHsrLMsLmLAKaBNankVsP8AUKZchNxTiJ/xi0tLZKkv8Kg48nHy7+esc95brTYnEIWlK9ZTYApNu4NG9IDnZowB1gv8JT02I+hEIky8SuwSUkuLBqcE+bw+yzBJSkCcoLKqtUgttVgz2jrM5QplZgrUkhaUlYWoULAuGDODQbPDNc3EDQZY1LJFdYSGFRVRr67wxGWyk/AhIa1XP/qqPZGKSElC5RSDbwmncUbe3SNqW47LFzlBSk6FOyrVFx0JFnevlHiJMqSCuWSqYlgXDsTwN2a/1EMhhQnUNWkEEAH4TvQ7V2hb/LJpBJ8WkE0WkOOr0I3e8Z+M3v7BM2ZrCST7sKTpUXIYF+SXFaikCGZolqQ2lZSRYaVgAl61FNxudjA4VNlaBMTRwzsRRyASKbvDX2jxaFSKJAOxGwdt42FcjFnSVK+JKWHG7fKCsBhDPCpqiUgp0JUKWuSO9Nt4WZdKMwhAID3LQ6mZ4jDASlS6BPhZTKNa7X5ApWAUe4VhJgVNQVpJZKk2fZv+W4Bb5QTiZfvgChYqVJBJpVyAeoLDszUAiuZi9aCQhWhYfxJIoDbihZjQ0DWhBjZC5YoFBKlOD+deYAvFapctSSliCHHDfe1YdYSVImYZMua/jq7VQaEdqH/+jzAGDxCJiWmAq0gDV+ol2Fdw3SLl68MQS8yStmV9j1rbdttgUe+mYXwzACo8KoQwcg7/AIIfIxSMQ3iDtQ0BS1GPLU9YhjsCiehkEFIA018SON+bgvGdyv3klbLQtLljqSQD5mAcSVLOuS9TUA/3IIPh6kAiFeUZoy9YrdweP3eJ4nE6Z+p+dNnAf6QdN0zcLr0pC0Ot9IGoqJKhT1PUQDRSUrYyyDUKS43Fx0PTrGWnJXJxZrQjUCdiXpSjA7708jvZnHJ1swKVbGwPLetmvBvt1InIlJmSpb6VaVmp0pUL8sGFepMA0whE0BYApQ7N05pfzghlFVnFG2I6P94zGV5iZKHCtQVQ8k8q2dx0AHaNXhMNNUkLKg52TZu9zXkCIDpalE3BcWMC4pUtSvd+JKwHALO3INQ3Yx0yaAsOQ5tShPBi2f4/EAlS025HI+UUJ5uLVIXZSipmOrwgdnf5QUrHSVqDyXKi2opSRXvXo0VYkS1v7wLQxcW+4FLUfiA57oQyPHUEaQX+lL/WAf4kolgFQ0hRZmLO2zVHqIS4/J1LmKm4dSTqDlBoX6E0r5V7wD/MJkqsySdNqvX5GCJeNM51ylLSlNwQxr3uNoxnhM5qpYWzE4qWwXJUQdkjUR/6uGi8YtaCrUgihqpxpewr29IbykGcCFWanJ8uRSr+QijE4ooSqWogosb2PNL9o4z+NJdypoonZjpQU31PTatx594pwecKSn4UglywQP3HEUf/AI6rW8mZqSCzE1cVs1aVBexhonLEIACloKiHLpSa8AtaGs/CbLak6naltzFomEkgP1raJzZKkEAkee3SJ4HArnL0hQSkVUp3YW9dh3jlq2/7Z0GVcBLFzv8A5hlJy50knVQB/DYmhcmwfpD7DZWiSp0LADVCgFGt67FuPSLZGCEyqgCkuSTcnhw3hDEMRHbHgk9akZ5eUV8LqLtQ/Ym3X6R5isCmX/8AIUuS+kOfMkfSNRl+AaapaSTclJUGrQnxVNgfLpGd9sMFNQQqUPeJPxJ1eIdQ90v8zE5OOYzeM7L1OizE5oVzdIBILJ3KablomMyUlRJUhLUDh6E7BTF72BhNLzXSkhThSSxSVDeosb7fhhj7F5oFzED3YoCDQEJAYM5rx3jzYY55ZTbEttOJOc/CpSSoAUJ/0x84uxGfJJCCEuphU/SNLMxAA86D9oqxSZafiSPMR78ZZNXt1hZlE8zlaSwl3JIe1gOrtFeJwsyWoiVMersDWnHIp8vVtPnpSyWAGzfOkLMdhASZsonkj50/aNDxcx0aZroSsEVTQEUfpWrC1Iz2PxBCSg3BINelfpGgEyXiUe7IKZgqCx3uOCT6ikZ3NcIpyVpKXYvZyL9L/WAhkGJJmg7FJD/nP3jTYqSpYBvv6F2bf/cZDLCNXIA+tfsI2+CxktSRrHjBu9D1ihcZpJ4Fz1p+/wBoOydKJhMtSQUkFwd7D1g5eFoooSkBd244HAesApwCpaiRbm0QZbPsMnCYgISTpUywTtVVCd2bzpDbIMwRMV7shwos3cDbcfcRnf8AyQtfvZKxQBJf1B+h+cMPYSSn3iVLPwIKqCj03/8A2enEUaOd7NMSZS2v4TcHvz36VgDB40BZE5ALOKjxcbvbyjS5pijLT7wVZnHI3PVhXyjPe0C0rKJqf1AP9j6fSIC5uU4TEp8CVIUDcM9uC4I9ICxWSTky1IYTEKBSSi4BG4u/Z48yVRM1DbmojVTZrBhXzpzAfPvZ3K5WHCNS5gmgmpYjgOAAR5c2jUTsUQg+8GuWaEoVqSX2UDUUNjE8w0KOoykqp4qeLoQQxekKFhchRmSlkpUPhIY17OD2YQGUGAXKmMogoUtpZclh1e1AzdY2GBzRSKD4R8TWra0W4jMJC/dKmywddHFCDZy1fnHuY5ALyTRnAJvwx+xgDZmDE0FUtQNXKW7U/K1pAyQpIJdyLhyS3n+UEZzA5xMkzFcfqB27g+f48aVE5M1OtLdnt/uKCZWOSoaCHp4tTW6g3/zEyJIBZISOQPKw+0KZstYZgVCtCk6h997iK1klKWOk7g+n4YgYhcxJbShaDUqFCB247GnSKFhKyQoqS9Lgv6jp9YEw2NmIGlbAgnSQb8V6/tHuAxEufODlpiTtR7h25Dn1ign+VzATVK0bNRT9jRx3hRmaioFDKSs0Y8s41DtuI1k1QkgBb1etGpUWhNnAMzSuWsBaC4cPqG6SOr04ioUSpakISpU5KFgbihrdwPrxHTsSuYXKUTDbUEhXzb5GK82xDLDgoFUkHpUEdK0hSFk8Dz/YR5eayeVmneXSf4yYpddAPia7t6j/ADGrk4aXLQyEBIIBuHP/AG3Pn1gfBS0SgZcoCWCSp0jfk9esDy8x0avDqLkAKem2puXc+kdscZGlK1EqYEtGhUtk8UjOSpyRVg780H+I6ZmbJJ1u/Wo5DDr942Dk5imWtirYWJ+0U4nNH/SkgULwoTgpk9X9JILXUVEAeYqewh7leTJlVmHWfkPJRJJ7+kB8+zfJ54So4SUJyFlVWDydVSASWUKqbjrGg/8AHeRzpKdeJPjIZKSxKQOWevc7Rrcf8JSFDpTb7H1gDKV1LsQB13/B6xiYYy7kJIuzZRApx+fKI/xBmS3IdNbXDUcfOI5lIK6gAt5tBGSIUlLWAeNKUmaVgpJLpsQbizQZl09SRsBQC2/1FIOmZIgq1oUR/wAf0ud7OD8r0inE4XQ9L1of3gAsR/8AMQAAVbgU24s/7wxy1aFApX4gSynDgjz2eBThveeJNFAer/SIF5ZBDOPiG/4PlAQxvsmEK1yDT+xR+hP0PrtABSU/ECGNXjYYXFax1p+cwhzecSVy1AhyNKgC/PH3gBkZmqWlnNrNfeKJvtCS6SpIAgefhlS9JNQQ77EcfnMK8tny1YpCCkrSVVNhRzZ3ioPz2YJssKo4IL8U/wARD2Hw51qI+EpNDZI47PSH/tFhpTUlhGoN4Rvzx38oT5Dgv4Vb69RULV+567cbxPtW4kpASlJazdO3pCTN8q1giTUX0Eih6PVrw3SoEUal4p0gLcMFEVPa31+cUZfLwZaxcKqK9oKl5msTGoeQevXmC84w+tLhtSajUGdqaSbhJs4tetisxeXSwErUVDSbguQ9KsW9fnAGZ3maJUtSiahILJvU2qdnF2vAKcYZqEeFtQfxAgpIsCObwVjMJInSjpSFAfEkknUPM33p1iEuXKQh0JCeb+kQeHAuAo6dQsG6bHmtYKy7EqBKedu30PWD0ypa0ApSGO4uNj5/tAQKpK30lSWYMC55cDa1ICzNMrlYlLke7m08XIG1KHveM7JEzCzADvY7KHQ8Rq5hSpgCCFWf6UiqakFBRMGpLUJFtnfmAhKzBEwMRVgW4dx5il4GxMphuQ99xxC4YHTM04dZX/cCUhjWgch4uwuZAkyZo0LBZjS2x+oPURRRmeAE5I0n4TcD1cc7xdlOCqVTFalD4dBIYbk/4gyStOtSVEoJDFQLeZEeYzDzJQDVDu4+o6GAfZemWRUBRLnxVfyPr02hLmyQVJ905VrsB8LGvQDvs/Edg8SFCo7jiAssxL4ucgfAgIdjYqfYdG6w2CMWhalJBQkyzUrIFGFAQ/NIW4qUgKIUUJO4Yf4jRYvAq5BCnZi4UN4XTgmgmJKikMCz0ryOsTUA85UxEwhZYkAAB2G/LfvAGPnKE1N7VcUMCpxmpelLuzubBuKX/wA8ExHH4k3Jc89+naFZMDMcEHevrzCtaylxsSfNvtVrVgefmRSkbqNtRpWlTWghIlapykpWtgtQTpQDXUeRVi+8T5Rp9c9lgU4dPUBXqH+8EZji9IY7+opf7wLg5/u0pSlmA34A/wAQjzTG6iGO14onKWqbM0pN6kjYHctt+4hzhpYQGSNPo9KVMD4LDGTJqPEsueRwO37wZhy7cn89YAky9KXHFf2gb+KNOpi/EkgeV9oBkJcEuwA+uw6n5VgHBcijv0ELMwmEFtxtDaSpk02hRn8xihVXdvX7QFEnGlJ/bjf5w1n4cLDt42oYzX8akLBIppU9+G8qt6xpDsfysAnE1UtQJNzb6fPaCszxA1AsSCGp67QHmrHxXY+kRkzSuWK1Bv8AneAhjsImfhyglSXcBQNQdjCfLMtlSQ0sHU1SW2FfMw1kONQMK8xn6X0ufFUJ6Fz6AEHzgHU+aFS6lyKp7QsKyV1YBqfKCsGAoAsWCfIvf6/LrC7NpolzUpL1Q13qSEjcvWLoabATq1pzBXvA77QmlziQ72p6RNOK0nkcc/aAZrmvT8rAi1JqWDEMRs2/lAWKx4DqbhvzeCJUwe7KqgHnreIBzIMtRKDpdtPTjy+sZjOMwXLmqlu7MzdgfvG2QkLF3b5dI+Te2UlZxs6pL6fCFGjJA7bepMYz890WbfR/Y7H6wxsoO3BB6dPpDyfg0EhRehcEFiHDVa4r2jBf+PSZJQhRD1ZjyLepj6FMxIcB6mz77+ojWN3Ohmp2UYyXMV7uYJktVWWQFJPo3mIIw8yYl/eKD0qC4PNC3zhwnGKD6iCxr0HPaF2aKBCt1pqBzavHSNC/CZfh5jqQNKzdjT/1Jb0aIYzKUzA0wjWBRYDHhjyOl4W5Orw7pVdQ5D7dQzt1hguZqJVqYsxGyqXH/KIFgkzEeCYCGcJUbHo+449OxOCx5QGWApJ2P1HEEYfFFIUlZclil9xb8/xCbFyVJT7wMqWfF4Q6gL7cch4oYZhiZQ0qQkspwzm7edIB9l8NoVNJqV1qPidztY1uevlJGCM1KNkgu+9dxW0MsHLMoln03LuB5PY12jOt0MU4rSNOxqOnMB4wup+nMCZhPDJArpttflo9lYxJFWjSMxhEJAKtS3UP7gwZ3vTpzSAseXJuaW+Qi6cHISOvZnNezR5PlAAAU9fLzp8o8U57emPkWpBLOkbhjs/Y27QzyXCzP4iUVeEBRukgEsosCAxLOQOkN8hywqSJhJSVfAwDtd2O23aKiZycSZYCjIQAtUxYcqUxASg0DOXoHGmpqI74S/bpGg/iBMdmAFOt2t+PFOS4V55WQ6UVDtU1006Nq7iLMPOYf00eNQLA3N2uB87NDDAYH3SAn9QueT05aw6R2qRPGEMAprX6xXJUCSNmEUZmioc9Rx+f5gbBq/q0/wBD8/KRFOcUBoLGvG0JwTT9IBDnlqsG/LwymqdBDVa8K8MyloBNNQFe9evSA0UiY358oA9oG925LVr0i7VQN27tHs+V72WpINSKd9oD5vIzkTsQJMkKUdZEwkFkpS736gDzMfSJMzUhri3aMlKy4SVzFoShBWAVFviVW7bvU8vD7K5tGNj9fz6RRZjpYq9jQ99jCvKphBKFMyqDkHYtxX5Q7xAChXz/AHjPYpapalEbt8uKefmICOIWZMxRK2c+FzYsAzE1qDSFGa4OYVy0ISSJincAkJAqvoL3O6hDb2tyqZOCglQAmLBJIqgJSXIG5KmF9+kNPZuWJaUocqOkMS9GpZ6GvpATw8sS0s4YgFL8nbrUikKMVlS5k6WslIDlS7aiAPDb/kewhvmSTrCz4men9p5ED4vGiWAWKrM16xdIrKUglKLD6mpfzrEZo3hZMxRM12YE/jwbOWQgf9oAXGVKUjnzdvz1hovFMkJ2P2jPIBM6ap6uwr0t9B6wcua4S1niKcYHEjSQ25H7ebNXoIQ+12S61DEAOyWWBcjZXlv5QRhFM92Ct+LQxkYhwxGoh/l/uM5Y7miVh8A8uakB7gMzM/L/AO6xtMPjPeqSlYqmoNq1FIEzdAmnUE+NA8FR4qfCftwehMZ2VmblITqd2BD0SDu+4Ow5jnjvDq9jc5rKWoEoDqFNLs4PB5hdPRMLTWUlaUkGW3iY1ZiHfpE8tzZapkooZT3ZqMPEfT6wxxs7UQvUHdntW3DPs0dRkpGOUZsolRSpyShmKQAH1VarpoesahUlveAhkhmO9Q/FGtFUnDSp5KlAJmJLBbXHB5EMDKVLltMIVzRgfnALPjlmXwCASeQ37HyizIsL7mWEkkhnqXCegLD5wDmhCCLECHGXq8A37n87wDAAL/7D5iPEsxSodyOsCz3QXDgRYMQFB+kAlzeUUqbpRrH8MDpHnDCcUklCqgkN0PMJZ+MCFFN2PWCFmIxAS7Dp1bf7QOtRKSKlq0B2ez9zEWSwN6ddxSx7nbaBZiph+Eh6N50Af0+cfO48NsYxrMoxSlSveFSUrWPFdwE0CXb5DcmKJuYpRRSw4vvEDl884fSDqVdhTyckd4T/AMqmuykDupQASR0TUhtqx9Dbo0/s/N97OMwMJaEMCE/Eoln7AP31XoY1AUAm1ulOrwp9mVSwhSAokoZyBdRFPKjQ9RjfCUBAFL0pT/UaCrNxqAO8KsFNPvCokbdmHPqYb4xPhDnanXiEqTU0ADUeINAqYA4NHpCGbPYE2AJBqOe7esOB40JJ3SK9Yymb5e5UkEALIBIqSBehsbl79meA1eCmOgQbIZIJ1MwDBj4nv+8K8qVq11o7Dyo/n+0NZrBIerQGLz/FTU40S9H9NaNYmbOHJFmB/cQ2yaeSg88C4tW1Q8E5ijWgkAeGo6jcfnWEmEnmWt0gGhB/DCDSrmeEK5r+djAebSRNlFSKrTVnu1x6PSKJOLKkKSbmohYnFgLSymUpem5qxrbdgYDQomBckAkBRA9WZvrC6WlSFsbAE/LeGc/CpWnUx5pufPf5QJhZSUqqxu7qDE/LrSKK52JCgdZa5JgbMMLLUnxFR+HSmzHoN61q8Uz9JUxA1IJ3t0HQ7t9IQYpSZClGWVA1p7wqANyEuSwcWH2hs00CsKEjSbNQ88fnWPVI8LMq/wC1z594pw1UpJLuAwBuKb78RbjVNJX3sLmlfLZ4BXhi0yYxdi1eTX5N8zFk6cn3aSLvdt4GlSE+6M0qZUw6r0cgsB05/wACCUy9KBX4Q/JtAS/iSiVrIuB9aQywUx0JKeIVfxSNCU/EDsNwKM5beGmCU1LdtjAD4ieBehB4qa/X9ozma5aqXPScOlShPVpCXprFSOA48VTseIZ55IUpaUJICigsTahBctWjRrMgkOAHoVU6bP6RmyXoYTL1z5OKWJqVIUlCdDs73uOfy0bpeNRNRrIJZYQWJDKdNm6lvIiJ+2Xs37xInyj/AFEAgsPjSCCAeo8RHLnpGdyTEzEKA0eAnxP13Y+pbjrC2T1NnWICEuQNJq773L9PpBuX4orRVikUJFfX85hJmaU4hCpBKkBW6XBpUpG+kilaXi/KsIcKSJaAiWaEAkjTxw4v15iTKVZdmOJwaFnVpoKittmH5vFcvEpenFfOCMUsBGpJt9/9RjlZisTCSSBtTu0a0NWvEj4VDUnncQpzOecNMQQdaFg/byp+8RxeagSdVNZBAB5/aogDM5yFy0lZHg37t8qfWAN9oc5lS5aTpdZDgbjcF+o2j51meaTlTCfhfY1i3NMYFTC5OkFxu4O7gjn5bQywOHQUAqloSTXx6nIIBB+IUIjnnnZ4z290rIIDOP0k39Ol4cZPlQAGti5fpXnmEeCnkEBY92ApzvQvXnbaNKjMUJYUZj4hu1/OMYfj6smjHEYv3fhjP5jjVF2FSWD82Hz37xDM8e1QfX5duYpyrLFYola1FKGZ03NQ+l7Wv3jcz3dQaf2LlDStRUSCsAEWOkWHNTeHybkdIX4RISQhCWQiiR8z59TeHE4Mygx4joFeaIVoDf3fIuPztC5a0kOadzxGnmYXWktfjj86xmsSDLPwPVmqXq21hS+0FOMqIMoAu/XZ6iFuNl6VEq0kuSCzUJpy5A33gvLBpcqqSblq0HoxfbiL80khVw4UKwqFuQL1JWpTAqIbgBgpvIqUPLpGgV4gBxuYTKWw8O1ABQc/IfUwRKxxYhYUH9OOYDwDQrT594SZ1LElRNkkuCWo+3kS1ekNcRPcagDqFCe34/nAGMne8l1GrT4g16V2q9LQFGCnEmppVqD8/wBRLIZCVrXqAOlZburtwKecIxjyqahKCoFShZKmY9w0aDJcB7ufMCVE6tBYkUuL73ih/JWASGOk22/C8Jc3w+ke8BBDh/pq+bGG+ICkUUagij2t+ecBZniGkkmzH5QGWxC3mAOWUP8AcLEIUJcoztIBALC6aOUkc/KsaHBSQv3ZBYpLEgji9t4An5JKm4ke7bSPCQgMl66l03NqVo+4jOmhOTzXlmYoaUuW/wCo+1zGZzjNP4r+nLUxUoAAHkivWPpifZqUqV7tQVpKdJAOmhDUawaKMD7EYLDHUJaioVBK1FvIFrdIqM7NUmWkJDAJASG4on8849UQEHUqwNQdr77w7zPLMItSQy0tdlOD0qCW848xeT4YywPdkhRZypTnfnpZmi9ptnMnkmZr/wCLeFuHIYkWckUu3V4JlY8BTuSllbGrXA3Jf8vDE5QiXKme7KwW1GoJLVOzuzxnMswU4zRQaGLkiiSWcsbq6V+piK8xWO94tK5brWQUWNACkqGltqOe/MbvJwqWmXqqQPF0Uz084Cw8mWlAlpAAGxF+Se9zBSSWIFuWo1WiCjNM6UzPQO/1P7QhnZvKY6iwNi350gLMJ6tJXqFCwBpV2Y9HhNjcYHSmWFLXym1tgXP05jx8uX9l/WnG3bbYPM5Q/UDUqKnL2PP2izNcy14dSEkeJgHoQCWNeWtGOE9YUlAGpQSCXFQfIgcQz/mSDLIUxZn1JP4HiY8+U1PSZtPisSpSSACENQtf87Ri8ZPV746ElfhtqLk7Cu9adHh1/M5i0MPElvhAHoQa/m+wkhaJhUgaUEVIavQkvQvsY7X+RPJGrmlPxGj3CpnhZWpRZ3ooV6j7Rls/zozpx93qKQaEJuBUEu3doeZnglzHSZzFAcFYJBehqN2736RkJ2DOohgQLlLsXswUHZ39dnjePL8o1Lsfh1yzKSnQoKcqClM6kAsUgk7F7NTU43hlmZloUApan010s1zYCgHSEsvCTAaFwQSg2Hi7bEXaLpOWLLuQ78KL9fDzetYfKNNXPwRnTHYIQPhKr03002dn6QxxGEkkBICyzAkHS3PwafzmITZvhdg+xr2Dt3izLiqQgIK/enVqUVWJPA2HA6RuSG1Er2fkB1FK1hndSiAK8BgfOGODSFVSGGwFh2iqbjipwWY7AeQi/CYgJCdAcHcCwAvw7sG78RdAyrl77QXk4UpwVMkH60gGRNJrXf1hhla/iISkD9SuWGw2rGoyhJVMlrJqz9+0KPbbHz0oQuQlBUpaUKB5UWSbgVLJqd/RiczlvUaQXCX6fuz0ig4tIB5H05iVYIXJVLHiAcBi3JYln2r6NAsrGVKTUeUDZ7mSCpwolxZ6OWp1/PNPgsaoE6R4b2L9j+bRYlPcyxQQD/c1Nqm16dIhLxJUEl1VdxsCG47xjPafELUpGkq8ahLJALsTVq1t27Rr8LL93LCVEkJASly5JFCo0FTQve8IohCfCampepijDp0rUk0q48/8v6wVKWNLhgHLUhdLnKE4BRBQUMGBooXveg6W6xUe/wAoUmehSKyyXP8AxLWA2BMNcYnRMlqSD4lMqjEBjfo4A7kQun5zKlkpUou4sDRvzZ4n/N5a9ASsOQ+j9WkXLGt2/Gho2KxGJdTEmsLc8xulKkh/CglwHY/u32gufmKQlJFQtNCLEF6vxvSMlm2NZCikmrJvU1AJfqASIlWGmX4rVKUWpT5vQxosoniWlCtLuA1bcfKEOTrEuQP71H0Ap+8XypywAk1A0pd6ggD1f7xFb3+POkh6H8pC7GzgUjpt61pGfGaIkS3WsnSPhDFuA4pS0IcvzVeLKl6lJSFsEoAcjzBJNWo1o0grM81EqYQbuPT8+hhtlk5U1XiSQBWot+WirLsPOmKJmSly0pIIHhAURV6urh7VjWYOQgJqpIJ2S1D9zE2aBYPCaB4laiTdgPItc7QnzRLTCA7XH7fnMalUpLNQxnvaJKpfiAdJDHodnpTvGb0bLpBIckXNKvT7bwROzSWGru33qPMwjnoWpQVbZTFvNjc7ecCYpBcAVUoHS93AYj0r6xw/yMd6Y/si7OUywFKIdCxUNuP9v5QkwOUzfeImy0pSAC4WCFbhuCCGL9YMn4kBIQpJSqnhBArt597+cRx2YqVpADKFGV9GH1jhyZ2+T1zuUvYfCZspE6alaKGmrSb7i1qmvaDJrrWlaEpIAJINSQLgDci/lvFBxAMvZKzRSSKEilPTePU41amGhCWqG46deveMXWvE2YoxYQlKwlSg41Eiw5FR61DesV4zLylpoUfEQb3erHfpWPVYwgBExBWkiikuVAhrhrHv9YNwM1M2XqT8NWYeobmMT8ZuL/wtyzGF1JUARXUHo17dmgj+Ty5j6VMjYXIP5zWPFr1KFgvZ6gh/ka224iWli0wKQ9iDT1FvOJMr7OllsATsFpUtLuw0+vf5xCVKSRV37/5i7EgqJKFakmoLUqbA2NiaQ0k+y81SQRNSHFvd6vm/7R3kyynTfdB5ngp6ZiShClS1LJ1JNEamDEF7JDiwd72h5LlhIAYCl+zt9Q/OkCgjo6Pb46Kk4gBdEh3p4f8AkVB/IsKbdYNk+IJ2ZLBo6OjQMmaUy3UpIu70vS+14CGboTL1avCocUqSKdS5byjo6G0CYvGlQAQmqUkHVQgli7t9oWnM1k6QhIukh6F00fpR2qS55aPY6M5XprGbRRjhR0bGyQTZiXSKsW6ObUitWJGiopY16GrEM9RTl3eOjo5bpyTV6VHMCVE6QAFEuD8LnYj8pDyViUlCSCzXJqf8x0dDi5LctVxlrpmKon9b2NK3Y8M28Cifr1DTS1CNL2o7Mewjo6PS2QrX/U1CwIJ+Y9LbbRofZtTSpqzU0SCeEuW+f0jo6CqM1lqSgADU6mCRsCSb9L9IzuczVFaJcsgkuolqeEN9VUjyOiVY0GWTZg91LRLVMmFIU4ACW/uUo+FILG99oeScrTJkD3rmbMrMXSqmNBbwpSABQfCNzHR0QZ/HzZc3QhJCkLIDily16Rs/4ZOGCUSQEBq0DnZyd/OOjoqVNWMUWB2+cSl4dKi+opV3opuht5NHR0BNckpOq52G3++8WmcSATT+5w4IO3WPI6JVZvPsvOsKkTEJlknWlSXI6o28jaFc7DrQdalpW1vCEkAs4cUbe0dHR8zn65NRxzmr0BxikTgKF+or/rrCbOZelEtJWPeIPxWOnYHSG7H8PsdHTjx70xPQi8NNqKmrhjqg/DomBACgnUhTgpNWOx/P89HRzz5LvTPyHz5lArUAsbA3fp5QTIngkOsayDRxUbsLbfWPI6JMOtbbipcmUCRLOhQ/tG8M8BiEuEqKdQAatxYkG4MdHRO5lv8ASb/IFjMsUkKKSpSF1CgKpL7sA1yX7Qwy8zRKQ5rpDvQ+YeOjo9WNtx+X7dt2x//Z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94210" name="Picture 2" descr="http://www.ilovetogo.com/FileUpload/Editor/ImagesUpload/WebContent/Story/5211/14462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2786058"/>
            <a:ext cx="2714621" cy="3627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ทฤษฎีการเคลื่อนที่ของแผ่นเปลือกโลก</a:t>
            </a:r>
            <a:b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</a:br>
            <a:r>
              <a:rPr lang="th-T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(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Plate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TectonicTheory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)</a:t>
            </a:r>
            <a:endParaRPr lang="th-TH" sz="5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500034" y="1571612"/>
            <a:ext cx="8229600" cy="4525963"/>
          </a:xfrm>
        </p:spPr>
        <p:txBody>
          <a:bodyPr>
            <a:noAutofit/>
          </a:bodyPr>
          <a:lstStyle/>
          <a:p>
            <a:pPr lvl="0"/>
            <a:r>
              <a:rPr lang="th-TH" sz="2800" dirty="0">
                <a:cs typeface="+mj-cs"/>
              </a:rPr>
              <a:t>เกิดจากการนำทฤษฎีทวีปเลื่อนและทวีปแยกมารวมกันตั้งเป็นทฤษฎีใหม่ขึ้นมาโดยกล่าวไว้ว่า เปลือกโลกทั้งหมดแบ่งออกเป็น แผ่นที่สำคัญ จำนวน </a:t>
            </a:r>
            <a:r>
              <a:rPr lang="en-US" sz="2800" dirty="0">
                <a:cs typeface="+mj-cs"/>
              </a:rPr>
              <a:t>13</a:t>
            </a:r>
            <a:r>
              <a:rPr lang="th-TH" sz="2800" dirty="0">
                <a:cs typeface="+mj-cs"/>
              </a:rPr>
              <a:t> แผ่น โดยแต่ละแผ่นจะมีขอบเขตเฉพาะได้แก่ </a:t>
            </a:r>
            <a:r>
              <a:rPr lang="th-TH" sz="2800" u="sng" dirty="0">
                <a:cs typeface="+mj-cs"/>
              </a:rPr>
              <a:t>แผ่นอเมริกาเหนือ อเมริกาใต้ </a:t>
            </a:r>
            <a:br>
              <a:rPr lang="th-TH" sz="2800" u="sng" dirty="0">
                <a:cs typeface="+mj-cs"/>
              </a:rPr>
            </a:br>
            <a:r>
              <a:rPr lang="th-TH" sz="2800" u="sng" dirty="0">
                <a:cs typeface="+mj-cs"/>
              </a:rPr>
              <a:t>ยูเรเซีย แอฟริกา อินเดีย แปซิฟิก แอนตาร์กติก ฟิลิปปินส์ อาหรับ สกอเทีย โกโก้ แคริเบียน และนาซก้า</a:t>
            </a:r>
            <a:endParaRPr lang="en-US" sz="2800" u="sng" dirty="0">
              <a:cs typeface="+mj-cs"/>
            </a:endParaRPr>
          </a:p>
        </p:txBody>
      </p:sp>
      <p:pic>
        <p:nvPicPr>
          <p:cNvPr id="23554" name="Picture 2" descr="http://www.thaigoodview.com/files/u48737/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3412160"/>
            <a:ext cx="5295902" cy="2960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4291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12. ทุ่งหินรูปรังผึ้ง </a:t>
            </a:r>
            <a:r>
              <a:rPr lang="en-US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Bungle Bungles </a:t>
            </a: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ในรัฐเวสเทิร์นออสเตรเลีย ประเทศออสเตรเลีย </a:t>
            </a: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357298"/>
            <a:ext cx="8572560" cy="52149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2800" b="1" dirty="0" smtClean="0">
                <a:cs typeface="+mj-cs"/>
              </a:rPr>
              <a:t>ทุ่งหินทรายที่มีรูปทรงคล้ายรังผึ้ง </a:t>
            </a:r>
            <a:r>
              <a:rPr lang="th-TH" sz="2800" dirty="0" smtClean="0">
                <a:cs typeface="+mj-cs"/>
              </a:rPr>
              <a:t>หรือ </a:t>
            </a:r>
            <a:r>
              <a:rPr lang="en-US" sz="2800" dirty="0" smtClean="0">
                <a:cs typeface="+mj-cs"/>
              </a:rPr>
              <a:t>Bungle Bungles </a:t>
            </a:r>
            <a:r>
              <a:rPr lang="th-TH" sz="2800" dirty="0" smtClean="0">
                <a:cs typeface="+mj-cs"/>
              </a:rPr>
              <a:t>นี้ เป็นส่วนหนึ่งของอุทยานแห่งชาติ </a:t>
            </a:r>
            <a:r>
              <a:rPr lang="en-US" sz="2800" dirty="0" err="1" smtClean="0">
                <a:cs typeface="+mj-cs"/>
              </a:rPr>
              <a:t>Purnululu</a:t>
            </a:r>
            <a:r>
              <a:rPr lang="en-US" sz="2800" dirty="0" smtClean="0">
                <a:cs typeface="+mj-cs"/>
              </a:rPr>
              <a:t> </a:t>
            </a:r>
            <a:r>
              <a:rPr lang="th-TH" sz="2800" dirty="0" smtClean="0">
                <a:cs typeface="+mj-cs"/>
              </a:rPr>
              <a:t>ที่องค์การยูเนสโกได้ขึ้นทะเบียนให้เป็นมรดกโลกเมื่อปี ค.ศ. 1987 (พ.ศ. 2530) กลุ่มหินดังกล่าวประกอบด้วยหินทรายและหินกรวดมน ซึ่งเมื่อประมาณ 375-350 ล้านปีก่อนหินเหล่านี้เคยเป็นตะกอนในลุ่มน้ำ "</a:t>
            </a:r>
            <a:r>
              <a:rPr lang="en-US" sz="2800" dirty="0" err="1" smtClean="0">
                <a:cs typeface="+mj-cs"/>
              </a:rPr>
              <a:t>Ord</a:t>
            </a:r>
            <a:r>
              <a:rPr lang="en-US" sz="2800" dirty="0" smtClean="0">
                <a:cs typeface="+mj-cs"/>
              </a:rPr>
              <a:t>" </a:t>
            </a:r>
          </a:p>
        </p:txBody>
      </p:sp>
      <p:sp>
        <p:nvSpPr>
          <p:cNvPr id="82948" name="AutoShape 4" descr="data:image/jpeg;base64,/9j/4AAQSkZJRgABAQAAAQABAAD/2wCEAAkGBxMSEhUUExQWFhUXGB8bGBgYGB0gHRkgHCAfHB4eHx8bICkgIBslHxwcITEiJSkrLy4uGh8zODMtNygtLisBCgoKDg0OGxAQGiwcHCQsLCwsLCwsLCwsLCwsLCwsLCwsLCwsLCwsLCwsLCwsLCwsLCwsLCwsLCwsLCwsLCwsLP/AABEIAKgBLAMBIgACEQEDEQH/xAAbAAACAwEBAQAAAAAAAAAAAAAEBQIDBgABB//EADwQAAECBAUCAwcCBgICAgMAAAECEQADITEEBRJBUWFxIoGRBhMyobHB8ELRFBUjUuHxYnIHkjOyFoKi/8QAGQEBAQEBAQEAAAAAAAAAAAAAAAECAwQF/8QAIxEBAQACAwACAgIDAAAAAAAAAAECEQMhMRJBIlEEExRhcf/aAAwDAQACEQMRAD8AOwmRrHiWJdbgaTbp8mH+YtwmFkvMEyX8NQClIfuwPo8Pk4Un43QSKMXPdgfxoV5plSJ6NPvJiVBQZbAdPhNSOjjpCSRhVmKVBMr3OhCAapFHexfqft2i84FawSVJUkkEobja7H5QskZDiJYSAtKwkukOUuSGqDQEbVNzGky+QlAGoJC7kO4BNwH26RQmUjQ4DVJoClgeSw8vKAcUrSf1Bzp+JnB4Fq1+IbQ5zOVJUfCDLWVMNIYPxpZn9IjOyyYEp1K8SfhUEmxehCVOPtEVnsxlaJWtA8QDpZiSaUbTc0sKxLwolaApKls6jpO12UGq/wBYaZpksykxU0koDhIQwfZ9RUSRxa28ZrHY8JT4ffLclylyEPR1Jpqbp+0A5xM4SQEibL03pMBUkitQ/Iu5gBecKBJQrUHBLPVuR8JHQMW3i/BzxNSjS9AwBlsa0fntHLwWjUsK92U+LxFOkAWcDkduYIGyPHrnTlYhYASNSEoqSl6KZ+wr3jT4daSSpJBBptTpX8tGJwGJ1hgBUkkKZiVeImt6nbYCHWAxTJ0+JkgsABcE8VtyW6RVN5OYyMFKKColSlFbf9ibVNBYbUpCXEe1cxBKpSHTYpLPbZQPyIMIcJmCcRSYZp0O6kJHic6kkp2SAWdnJcuIbiTqCUytKhdTli3/ACenn5U3gt//ACIT5RlhSXSmju+okUe2kBVQ37Rhl44nGgKDhAUmnUOD9PSPpOXezshQ1ziEnYS9mqCSRfygNX/j2QZhnCcsgqdQUE1BoGIZq/ggoHB4MLQChbsf1GtrNt2v1hNneZlEwAjUtgkUZBuxvYOaNWNbjsKiVWXqLlikCoJD0+frCNfstNxMxE5AAlpNQq5IIct+9KdYWodez+LMlKEOBqTXpxRqPzDSdmQQfGEks7l7BQuWYX5jO4nEaFhCh4h4Qx60sYIMibMOvROBSCzoW1CAXYVoPls8cZzS5a1U+Q7JsyK5iy5qtQpYBPhHlT8eHX8Pd9ZCrpc/Z2jLZbOVMWosolYYkAkp0tezAsQ5PIh7l01YR4wun6jUNy42Mdccpl3F2r9qNIlKCaJ1IavJHy6RRKxr6A5DpFB6ftWM/wC2eaFpctwDMXqDUcIFHr1fyHMU4bEkTSsqZIDFyzVqCKloqtJ7O5iUoPvUChcUqLnim0V5r41alJC38SJnhC0jcO1w7Qvkom+NelStUylKBOlKUl7MQCfOBcxRiRKGhGsjw/EBQ1+vXzjnlne5EtFzDLWgAqWFOCClQ28rG96wwyzMQAUlClqFAFXNAAb/AJSMzhMjxSmV7okv8SSCh7gVZ9hTjeIzZGMlEFcqahyAHSXL78HsTuWjz3+6fbFuTTTfaZKEokgELJ8TkVFSWau3yh3hkhaElJKxqceH4WFip6g9f9YZImKWQpCnbdB7lqUa249BD3JM2UiS2kKBIAZnNbuKs1ejRri5M/lrJcbdm0/BpJICFeL4yGYENsS+km4BN4G1GUwUjUjUXOr4Qz1BKhejUvBicxQHClMSHNSPR9oloE9L6UszFWqzcBNPlxHqbTxEwaSplMkuW6V+F9+npaFxwqpqtWhTcKSSG6UeCsQha3SmYliRqGkkhKaFmd3IAYgbwumIShb6piSVU0jwkgVBD0cvxe8Zyxl9QZ/CIDJBo9UlZeo2ZiLfKAliTrUHIUi+qhV0dna+30iS8fqOkaCpOkEsbsb3bl6kCKsNiQpSxNSkoS1Vhwkn/nbj1EUSx2ESUalEJBoNXxKa2zgFv7oXIkhh4FEGoOl386w1xKnmhKAPhcFhpbblxU+loUT3Soj/AOtvJo5ciUxxk+StSVzioHUEpUhtYffqz7vFmae/Cf6MzWAKJUwL0F/hPNSIUDCpAoVTNLlWySSGDA1a3Sh7R4jOSSk+7JQoul1JcDYsS5IjsozK8ymJmq94oh0tpU7CwDPeu8WjEEKNTQ1q4I6Abm47wox81Opa1g6QGFHa1QWuLxqPZiZK0qUzrLAq6WFR07QFWFxi1OoBaHKQkqB/TWldJ9NhDyRjqsXfvFGZ40S0g10pN9j0L/8A2dxCb+cErCUMSSw67t5faM26GrUQohlM1WcfesD5lhpCw0xAVquWIPUEpYj1rFeClTEAFRSSaqP2G8HFRFTUPuRSjcRVYnOcmlSCj3Kl+7KSAkrdm253avrCdWE1O5oeT09I2mY4CXiDrCyg2oHT6U+sI8xyidJctqRymo8xcfSPNyY5S7njNJpGH0uBYhjT09K/OC5OXLxGiShHhSqpH6QQdRPfr16x4lbi4dqfjQTlGMmJJ0ncOHbz6m0Z4sr8tb6IPyvBSMLPWZUuaQUgEgA2ZwdIZq6g273oAWvGICxISlLNqSkBmD1o1GLm28CaMTrZKiHLkgAgAmiWLE/FSo+GGJygkImakyykMWKlKsCQC4AO9XsRHsaEKmBR4WAzFV3+/TpFKsGD4VTSmnwg1fYedPnBeGkyZQesyY5IWosGIcFi5Hd/PaFS8WSsgmwcHtVm9fysATiVSZRdYKyaDxFIsTt258okiekJ1S0BSEjxOouC9d2N7dRzGfxigo6U7gDkv9WdgO4hrOwwlSAdWtTH+mTQVL9Cs7nnyMBBMlGKKl+6SFSwPF4nI2DpPoTatoLy/NNZKJYGoMnwjYAnY1byrEZmeBUsFhRmA2oPrCMY8yZuoDS41jjgjs7iINLIlaQQmYEKVXSQan1Lcu28DTMYpACVEIUP1CoU/c1PoY9xyUz0pXLV4ncB2PYjl7feE+MR7wMtakrFwRQF/Vun+ooJx2R4TGe7mzKTEk6CglO+6S6S7O7A2iX8mwy1hlrJBIIUxL7uRQ/7gHByJklQC00VZYLpVwx7c9Yc4OZLIXYlJdibDs0ZuMoLThpQFWPi7h03DWpEl4UKOsMS2yRX627QJisSh9KFKC1D+moGo3IJ/Ulmu9IAyzNjMWJcwB/7xQ0u4s/7dYvg0EkKJdE1Ap8Jlg+Tgg062rFqZho6jqYuzpG2xJB+cJ8XhVComMTwzgtuDv1iaETFN4gSzN8JfkcHvSKCJ5mBQIQCHNQnbsA48oHmz9beBJY0BCVN/wBgag17l+kSlIWCApShwSCw58vlEkSFLcLD0I1IA1APTy3tzASwUkKK/eJQigq9FeQ68fvBGp1OpXhSKaSS/FGqOkDrl+7YsotV1Cv++0RxOay5bFRSgKLdHLM/HftAdi80AKgEsWuAXb056xXLxXvHBAJQKg3I3c3cV3gbErCglcsipo136dejwuTMck2J+IVBPT7Vjjyc0wy1fEMji0kpl+7QQB8TVAYsauTZr3e8QWkBmBS5DrKizHub02Lxn8PIMyZMDqShQagZ7v8ALeNdLxQLgpEtSkvrURRQs44rVuBxHTcUsm5elCHNWqRUNcu4oKbkdYDw8hK0pUA4UHDOYaYzFqQtVCpKlApUkgjS4Bc9A9Oh6QiTjEqqEkdiRXegPMc88MftNAMvzFBAunWn4dJ+4Yf4j3EKIBKEC41M6Q/Vi79ztBYw4Bd+wEVTJIFhf7RzvNWNlmIxK2SBK1u7gmnTY0PJhhg8WJaSlCQkuCBtwQW6H6RxRZ3uzb/jR4mWCxJcGv0aJOaxdmGb5h7xIS5tY9bPzBHsrLMsLmLAKaBNankVsP8AUKZchNxTiJ/xi0tLZKkv8Kg48nHy7+esc95brTYnEIWlK9ZTYApNu4NG9IDnZowB1gv8JT02I+hEIky8SuwSUkuLBqcE+bw+yzBJSkCcoLKqtUgttVgz2jrM5QplZgrUkhaUlYWoULAuGDODQbPDNc3EDQZY1LJFdYSGFRVRr67wxGWyk/AhIa1XP/qqPZGKSElC5RSDbwmncUbe3SNqW47LFzlBSk6FOyrVFx0JFnevlHiJMqSCuWSqYlgXDsTwN2a/1EMhhQnUNWkEEAH4TvQ7V2hb/LJpBJ8WkE0WkOOr0I3e8Z+M3v7BM2ZrCST7sKTpUXIYF+SXFaikCGZolqQ2lZSRYaVgAl61FNxudjA4VNlaBMTRwzsRRyASKbvDX2jxaFSKJAOxGwdt42FcjFnSVK+JKWHG7fKCsBhDPCpqiUgp0JUKWuSO9Nt4WZdKMwhAID3LQ6mZ4jDASlS6BPhZTKNa7X5ApWAUe4VhJgVNQVpJZKk2fZv+W4Bb5QTiZfvgChYqVJBJpVyAeoLDszUAiuZi9aCQhWhYfxJIoDbihZjQ0DWhBjZC5YoFBKlOD+deYAvFapctSSliCHHDfe1YdYSVImYZMua/jq7VQaEdqH/+jzAGDxCJiWmAq0gDV+ol2Fdw3SLl68MQS8yStmV9j1rbdttgUe+mYXwzACo8KoQwcg7/AIIfIxSMQ3iDtQ0BS1GPLU9YhjsCiehkEFIA018SON+bgvGdyv3klbLQtLljqSQD5mAcSVLOuS9TUA/3IIPh6kAiFeUZoy9YrdweP3eJ4nE6Z+p+dNnAf6QdN0zcLr0pC0Ot9IGoqJKhT1PUQDRSUrYyyDUKS43Fx0PTrGWnJXJxZrQjUCdiXpSjA7708jvZnHJ1swKVbGwPLetmvBvt1InIlJmSpb6VaVmp0pUL8sGFepMA0whE0BYApQ7N05pfzghlFVnFG2I6P94zGV5iZKHCtQVQ8k8q2dx0AHaNXhMNNUkLKg52TZu9zXkCIDpalE3BcWMC4pUtSvd+JKwHALO3INQ3Yx0yaAsOQ5tShPBi2f4/EAlS025HI+UUJ5uLVIXZSipmOrwgdnf5QUrHSVqDyXKi2opSRXvXo0VYkS1v7wLQxcW+4FLUfiA57oQyPHUEaQX+lL/WAf4kolgFQ0hRZmLO2zVHqIS4/J1LmKm4dSTqDlBoX6E0r5V7wD/MJkqsySdNqvX5GCJeNM51ylLSlNwQxr3uNoxnhM5qpYWzE4qWwXJUQdkjUR/6uGi8YtaCrUgihqpxpewr29IbykGcCFWanJ8uRSr+QijE4ooSqWogosb2PNL9o4z+NJdypoonZjpQU31PTatx594pwecKSn4UglywQP3HEUf/AI6rW8mZqSCzE1cVs1aVBexhonLEIACloKiHLpSa8AtaGs/CbLak6naltzFomEkgP1raJzZKkEAkee3SJ4HArnL0hQSkVUp3YW9dh3jlq2/7Z0GVcBLFzv8A5hlJy50knVQB/DYmhcmwfpD7DZWiSp0LADVCgFGt67FuPSLZGCEyqgCkuSTcnhw3hDEMRHbHgk9akZ5eUV8LqLtQ/Ym3X6R5isCmX/8AIUuS+kOfMkfSNRl+AaapaSTclJUGrQnxVNgfLpGd9sMFNQQqUPeJPxJ1eIdQ90v8zE5OOYzeM7L1OizE5oVzdIBILJ3KablomMyUlRJUhLUDh6E7BTF72BhNLzXSkhThSSxSVDeosb7fhhj7F5oFzED3YoCDQEJAYM5rx3jzYY55ZTbEttOJOc/CpSSoAUJ/0x84uxGfJJCCEuphU/SNLMxAA86D9oqxSZafiSPMR78ZZNXt1hZlE8zlaSwl3JIe1gOrtFeJwsyWoiVMersDWnHIp8vVtPnpSyWAGzfOkLMdhASZsonkj50/aNDxcx0aZroSsEVTQEUfpWrC1Iz2PxBCSg3BINelfpGgEyXiUe7IKZgqCx3uOCT6ikZ3NcIpyVpKXYvZyL9L/WAhkGJJmg7FJD/nP3jTYqSpYBvv6F2bf/cZDLCNXIA+tfsI2+CxktSRrHjBu9D1ihcZpJ4Fz1p+/wBoOydKJhMtSQUkFwd7D1g5eFoooSkBd244HAesApwCpaiRbm0QZbPsMnCYgISTpUywTtVVCd2bzpDbIMwRMV7shwos3cDbcfcRnf8AyQtfvZKxQBJf1B+h+cMPYSSn3iVLPwIKqCj03/8A2enEUaOd7NMSZS2v4TcHvz36VgDB40BZE5ALOKjxcbvbyjS5pijLT7wVZnHI3PVhXyjPe0C0rKJqf1AP9j6fSIC5uU4TEp8CVIUDcM9uC4I9ICxWSTky1IYTEKBSSi4BG4u/Z48yVRM1DbmojVTZrBhXzpzAfPvZ3K5WHCNS5gmgmpYjgOAAR5c2jUTsUQg+8GuWaEoVqSX2UDUUNjE8w0KOoykqp4qeLoQQxekKFhchRmSlkpUPhIY17OD2YQGUGAXKmMogoUtpZclh1e1AzdY2GBzRSKD4R8TWra0W4jMJC/dKmywddHFCDZy1fnHuY5ALyTRnAJvwx+xgDZmDE0FUtQNXKW7U/K1pAyQpIJdyLhyS3n+UEZzA5xMkzFcfqB27g+f48aVE5M1OtLdnt/uKCZWOSoaCHp4tTW6g3/zEyJIBZISOQPKw+0KZstYZgVCtCk6h997iK1klKWOk7g+n4YgYhcxJbShaDUqFCB247GnSKFhKyQoqS9Lgv6jp9YEw2NmIGlbAgnSQb8V6/tHuAxEufODlpiTtR7h25Dn1ign+VzATVK0bNRT9jRx3hRmaioFDKSs0Y8s41DtuI1k1QkgBb1etGpUWhNnAMzSuWsBaC4cPqG6SOr04ioUSpakISpU5KFgbihrdwPrxHTsSuYXKUTDbUEhXzb5GK82xDLDgoFUkHpUEdK0hSFk8Dz/YR5eayeVmneXSf4yYpddAPia7t6j/ADGrk4aXLQyEBIIBuHP/AG3Pn1gfBS0SgZcoCWCSp0jfk9esDy8x0avDqLkAKem2puXc+kdscZGlK1EqYEtGhUtk8UjOSpyRVg780H+I6ZmbJJ1u/Wo5DDr942Dk5imWtirYWJ+0U4nNH/SkgULwoTgpk9X9JILXUVEAeYqewh7leTJlVmHWfkPJRJJ7+kB8+zfJ54So4SUJyFlVWDydVSASWUKqbjrGg/8AHeRzpKdeJPjIZKSxKQOWevc7Rrcf8JSFDpTb7H1gDKV1LsQB13/B6xiYYy7kJIuzZRApx+fKI/xBmS3IdNbXDUcfOI5lIK6gAt5tBGSIUlLWAeNKUmaVgpJLpsQbizQZl09SRsBQC2/1FIOmZIgq1oUR/wAf0ud7OD8r0inE4XQ9L1of3gAsR/8AMQAAVbgU24s/7wxy1aFApX4gSynDgjz2eBThveeJNFAer/SIF5ZBDOPiG/4PlAQxvsmEK1yDT+xR+hP0PrtABSU/ECGNXjYYXFax1p+cwhzecSVy1AhyNKgC/PH3gBkZmqWlnNrNfeKJvtCS6SpIAgefhlS9JNQQ77EcfnMK8tny1YpCCkrSVVNhRzZ3ioPz2YJssKo4IL8U/wARD2Hw51qI+EpNDZI47PSH/tFhpTUlhGoN4Rvzx38oT5Dgv4Vb69RULV+567cbxPtW4kpASlJazdO3pCTN8q1giTUX0Eih6PVrw3SoEUal4p0gLcMFEVPa31+cUZfLwZaxcKqK9oKl5msTGoeQevXmC84w+tLhtSajUGdqaSbhJs4tetisxeXSwErUVDSbguQ9KsW9fnAGZ3maJUtSiahILJvU2qdnF2vAKcYZqEeFtQfxAgpIsCObwVjMJInSjpSFAfEkknUPM33p1iEuXKQh0JCeb+kQeHAuAo6dQsG6bHmtYKy7EqBKedu30PWD0ypa0ApSGO4uNj5/tAQKpK30lSWYMC55cDa1ICzNMrlYlLke7m08XIG1KHveM7JEzCzADvY7KHQ8Rq5hSpgCCFWf6UiqakFBRMGpLUJFtnfmAhKzBEwMRVgW4dx5il4GxMphuQ99xxC4YHTM04dZX/cCUhjWgch4uwuZAkyZo0LBZjS2x+oPURRRmeAE5I0n4TcD1cc7xdlOCqVTFalD4dBIYbk/4gyStOtSVEoJDFQLeZEeYzDzJQDVDu4+o6GAfZemWRUBRLnxVfyPr02hLmyQVJ905VrsB8LGvQDvs/Edg8SFCo7jiAssxL4ucgfAgIdjYqfYdG6w2CMWhalJBQkyzUrIFGFAQ/NIW4qUgKIUUJO4Yf4jRYvAq5BCnZi4UN4XTgmgmJKikMCz0ryOsTUA85UxEwhZYkAAB2G/LfvAGPnKE1N7VcUMCpxmpelLuzubBuKX/wA8ExHH4k3Jc89+naFZMDMcEHevrzCtaylxsSfNvtVrVgefmRSkbqNtRpWlTWghIlapykpWtgtQTpQDXUeRVi+8T5Rp9c9lgU4dPUBXqH+8EZji9IY7+opf7wLg5/u0pSlmA34A/wAQjzTG6iGO14onKWqbM0pN6kjYHctt+4hzhpYQGSNPo9KVMD4LDGTJqPEsueRwO37wZhy7cn89YAky9KXHFf2gb+KNOpi/EkgeV9oBkJcEuwA+uw6n5VgHBcijv0ELMwmEFtxtDaSpk02hRn8xihVXdvX7QFEnGlJ/bjf5w1n4cLDt42oYzX8akLBIppU9+G8qt6xpDsfysAnE1UtQJNzb6fPaCszxA1AsSCGp67QHmrHxXY+kRkzSuWK1Bv8AneAhjsImfhyglSXcBQNQdjCfLMtlSQ0sHU1SW2FfMw1kONQMK8xn6X0ufFUJ6Fz6AEHzgHU+aFS6lyKp7QsKyV1YBqfKCsGAoAsWCfIvf6/LrC7NpolzUpL1Q13qSEjcvWLoabATq1pzBXvA77QmlziQ72p6RNOK0nkcc/aAZrmvT8rAi1JqWDEMRs2/lAWKx4DqbhvzeCJUwe7KqgHnreIBzIMtRKDpdtPTjy+sZjOMwXLmqlu7MzdgfvG2QkLF3b5dI+Te2UlZxs6pL6fCFGjJA7bepMYz890WbfR/Y7H6wxsoO3BB6dPpDyfg0EhRehcEFiHDVa4r2jBf+PSZJQhRD1ZjyLepj6FMxIcB6mz77+ojWN3Ohmp2UYyXMV7uYJktVWWQFJPo3mIIw8yYl/eKD0qC4PNC3zhwnGKD6iCxr0HPaF2aKBCt1pqBzavHSNC/CZfh5jqQNKzdjT/1Jb0aIYzKUzA0wjWBRYDHhjyOl4W5Orw7pVdQ5D7dQzt1hguZqJVqYsxGyqXH/KIFgkzEeCYCGcJUbHo+449OxOCx5QGWApJ2P1HEEYfFFIUlZclil9xb8/xCbFyVJT7wMqWfF4Q6gL7cch4oYZhiZQ0qQkspwzm7edIB9l8NoVNJqV1qPidztY1uevlJGCM1KNkgu+9dxW0MsHLMoln03LuB5PY12jOt0MU4rSNOxqOnMB4wup+nMCZhPDJArpttflo9lYxJFWjSMxhEJAKtS3UP7gwZ3vTpzSAseXJuaW+Qi6cHISOvZnNezR5PlAAAU9fLzp8o8U57emPkWpBLOkbhjs/Y27QzyXCzP4iUVeEBRukgEsosCAxLOQOkN8hywqSJhJSVfAwDtd2O23aKiZycSZYCjIQAtUxYcqUxASg0DOXoHGmpqI74S/bpGg/iBMdmAFOt2t+PFOS4V55WQ6UVDtU1006Nq7iLMPOYf00eNQLA3N2uB87NDDAYH3SAn9QueT05aw6R2qRPGEMAprX6xXJUCSNmEUZmioc9Rx+f5gbBq/q0/wBD8/KRFOcUBoLGvG0JwTT9IBDnlqsG/LwymqdBDVa8K8MyloBNNQFe9evSA0UiY358oA9oG925LVr0i7VQN27tHs+V72WpINSKd9oD5vIzkTsQJMkKUdZEwkFkpS736gDzMfSJMzUhri3aMlKy4SVzFoShBWAVFviVW7bvU8vD7K5tGNj9fz6RRZjpYq9jQ99jCvKphBKFMyqDkHYtxX5Q7xAChXz/AHjPYpapalEbt8uKefmICOIWZMxRK2c+FzYsAzE1qDSFGa4OYVy0ISSJincAkJAqvoL3O6hDb2tyqZOCglQAmLBJIqgJSXIG5KmF9+kNPZuWJaUocqOkMS9GpZ6GvpATw8sS0s4YgFL8nbrUikKMVlS5k6WslIDlS7aiAPDb/kewhvmSTrCz4men9p5ED4vGiWAWKrM16xdIrKUglKLD6mpfzrEZo3hZMxRM12YE/jwbOWQgf9oAXGVKUjnzdvz1hovFMkJ2P2jPIBM6ap6uwr0t9B6wcua4S1niKcYHEjSQ25H7ebNXoIQ+12S61DEAOyWWBcjZXlv5QRhFM92Ct+LQxkYhwxGoh/l/uM5Y7miVh8A8uakB7gMzM/L/AO6xtMPjPeqSlYqmoNq1FIEzdAmnUE+NA8FR4qfCftwehMZ2VmblITqd2BD0SDu+4Ow5jnjvDq9jc5rKWoEoDqFNLs4PB5hdPRMLTWUlaUkGW3iY1ZiHfpE8tzZapkooZT3ZqMPEfT6wxxs7UQvUHdntW3DPs0dRkpGOUZsolRSpyShmKQAH1VarpoesahUlveAhkhmO9Q/FGtFUnDSp5KlAJmJLBbXHB5EMDKVLltMIVzRgfnALPjlmXwCASeQ37HyizIsL7mWEkkhnqXCegLD5wDmhCCLECHGXq8A37n87wDAAL/7D5iPEsxSodyOsCz3QXDgRYMQFB+kAlzeUUqbpRrH8MDpHnDCcUklCqgkN0PMJZ+MCFFN2PWCFmIxAS7Dp1bf7QOtRKSKlq0B2ez9zEWSwN6ddxSx7nbaBZiph+Eh6N50Af0+cfO48NsYxrMoxSlSveFSUrWPFdwE0CXb5DcmKJuYpRRSw4vvEDl884fSDqVdhTyckd4T/AMqmuykDupQASR0TUhtqx9Dbo0/s/N97OMwMJaEMCE/Eoln7AP31XoY1AUAm1ulOrwp9mVSwhSAokoZyBdRFPKjQ9RjfCUBAFL0pT/UaCrNxqAO8KsFNPvCokbdmHPqYb4xPhDnanXiEqTU0ADUeINAqYA4NHpCGbPYE2AJBqOe7esOB40JJ3SK9Yymb5e5UkEALIBIqSBehsbl79meA1eCmOgQbIZIJ1MwDBj4nv+8K8qVq11o7Dyo/n+0NZrBIerQGLz/FTU40S9H9NaNYmbOHJFmB/cQ2yaeSg88C4tW1Q8E5ijWgkAeGo6jcfnWEmEnmWt0gGhB/DCDSrmeEK5r+djAebSRNlFSKrTVnu1x6PSKJOLKkKSbmohYnFgLSymUpem5qxrbdgYDQomBckAkBRA9WZvrC6WlSFsbAE/LeGc/CpWnUx5pufPf5QJhZSUqqxu7qDE/LrSKK52JCgdZa5JgbMMLLUnxFR+HSmzHoN61q8Uz9JUxA1IJ3t0HQ7t9IQYpSZClGWVA1p7wqANyEuSwcWH2hs00CsKEjSbNQ88fnWPVI8LMq/wC1z594pw1UpJLuAwBuKb78RbjVNJX3sLmlfLZ4BXhi0yYxdi1eTX5N8zFk6cn3aSLvdt4GlSE+6M0qZUw6r0cgsB05/wACCUy9KBX4Q/JtAS/iSiVrIuB9aQywUx0JKeIVfxSNCU/EDsNwKM5beGmCU1LdtjAD4ieBehB4qa/X9ozma5aqXPScOlShPVpCXprFSOA48VTseIZ55IUpaUJICigsTahBctWjRrMgkOAHoVU6bP6RmyXoYTL1z5OKWJqVIUlCdDs73uOfy0bpeNRNRrIJZYQWJDKdNm6lvIiJ+2Xs37xInyj/AFEAgsPjSCCAeo8RHLnpGdyTEzEKA0eAnxP13Y+pbjrC2T1NnWICEuQNJq773L9PpBuX4orRVikUJFfX85hJmaU4hCpBKkBW6XBpUpG+kilaXi/KsIcKSJaAiWaEAkjTxw4v15iTKVZdmOJwaFnVpoKittmH5vFcvEpenFfOCMUsBGpJt9/9RjlZisTCSSBtTu0a0NWvEj4VDUnncQpzOecNMQQdaFg/byp+8RxeagSdVNZBAB5/aogDM5yFy0lZHg37t8qfWAN9oc5lS5aTpdZDgbjcF+o2j51meaTlTCfhfY1i3NMYFTC5OkFxu4O7gjn5bQywOHQUAqloSTXx6nIIBB+IUIjnnnZ4z290rIIDOP0k39Ol4cZPlQAGti5fpXnmEeCnkEBY92ApzvQvXnbaNKjMUJYUZj4hu1/OMYfj6smjHEYv3fhjP5jjVF2FSWD82Hz37xDM8e1QfX5duYpyrLFYola1FKGZ03NQ+l7Wv3jcz3dQaf2LlDStRUSCsAEWOkWHNTeHybkdIX4RISQhCWQiiR8z59TeHE4Mygx4joFeaIVoDf3fIuPztC5a0kOadzxGnmYXWktfjj86xmsSDLPwPVmqXq21hS+0FOMqIMoAu/XZ6iFuNl6VEq0kuSCzUJpy5A33gvLBpcqqSblq0HoxfbiL80khVw4UKwqFuQL1JWpTAqIbgBgpvIqUPLpGgV4gBxuYTKWw8O1ABQc/IfUwRKxxYhYUH9OOYDwDQrT594SZ1LElRNkkuCWo+3kS1ekNcRPcagDqFCe34/nAGMne8l1GrT4g16V2q9LQFGCnEmppVqD8/wBRLIZCVrXqAOlZburtwKecIxjyqahKCoFShZKmY9w0aDJcB7ufMCVE6tBYkUuL73ih/JWASGOk22/C8Jc3w+ke8BBDh/pq+bGG+ICkUUagij2t+ecBZniGkkmzH5QGWxC3mAOWUP8AcLEIUJcoztIBALC6aOUkc/KsaHBSQv3ZBYpLEgji9t4An5JKm4ke7bSPCQgMl66l03NqVo+4jOmhOTzXlmYoaUuW/wCo+1zGZzjNP4r+nLUxUoAAHkivWPpifZqUqV7tQVpKdJAOmhDUawaKMD7EYLDHUJaioVBK1FvIFrdIqM7NUmWkJDAJASG4on8849UQEHUqwNQdr77w7zPLMItSQy0tdlOD0qCW848xeT4YywPdkhRZypTnfnpZmi9ptnMnkmZr/wCLeFuHIYkWckUu3V4JlY8BTuSllbGrXA3Jf8vDE5QiXKme7KwW1GoJLVOzuzxnMswU4zRQaGLkiiSWcsbq6V+piK8xWO94tK5brWQUWNACkqGltqOe/MbvJwqWmXqqQPF0Uz084Cw8mWlAlpAAGxF+Se9zBSSWIFuWo1WiCjNM6UzPQO/1P7QhnZvKY6iwNi350gLMJ6tJXqFCwBpV2Y9HhNjcYHSmWFLXym1tgXP05jx8uX9l/WnG3bbYPM5Q/UDUqKnL2PP2izNcy14dSEkeJgHoQCWNeWtGOE9YUlAGpQSCXFQfIgcQz/mSDLIUxZn1JP4HiY8+U1PSZtPisSpSSACENQtf87Ri8ZPV746ElfhtqLk7Cu9adHh1/M5i0MPElvhAHoQa/m+wkhaJhUgaUEVIavQkvQvsY7X+RPJGrmlPxGj3CpnhZWpRZ3ooV6j7Rls/zozpx93qKQaEJuBUEu3doeZnglzHSZzFAcFYJBehqN2736RkJ2DOohgQLlLsXswUHZ39dnjePL8o1Lsfh1yzKSnQoKcqClM6kAsUgk7F7NTU43hlmZloUApan010s1zYCgHSEsvCTAaFwQSg2Hi7bEXaLpOWLLuQ78KL9fDzetYfKNNXPwRnTHYIQPhKr03002dn6QxxGEkkBICyzAkHS3PwafzmITZvhdg+xr2Dt3izLiqQgIK/enVqUVWJPA2HA6RuSG1Er2fkB1FK1hndSiAK8BgfOGODSFVSGGwFh2iqbjipwWY7AeQi/CYgJCdAcHcCwAvw7sG78RdAyrl77QXk4UpwVMkH60gGRNJrXf1hhla/iISkD9SuWGw2rGoyhJVMlrJqz9+0KPbbHz0oQuQlBUpaUKB5UWSbgVLJqd/RiczlvUaQXCX6fuz0ig4tIB5H05iVYIXJVLHiAcBi3JYln2r6NAsrGVKTUeUDZ7mSCpwolxZ6OWp1/PNPgsaoE6R4b2L9j+bRYlPcyxQQD/c1Nqm16dIhLxJUEl1VdxsCG47xjPafELUpGkq8ahLJALsTVq1t27Rr8LL93LCVEkJASly5JFCo0FTQve8IohCfCampepijDp0rUk0q48/8v6wVKWNLhgHLUhdLnKE4BRBQUMGBooXveg6W6xUe/wAoUmehSKyyXP8AxLWA2BMNcYnRMlqSD4lMqjEBjfo4A7kQun5zKlkpUou4sDRvzZ4n/N5a9ASsOQ+j9WkXLGt2/Gho2KxGJdTEmsLc8xulKkh/CglwHY/u32gufmKQlJFQtNCLEF6vxvSMlm2NZCikmrJvU1AJfqASIlWGmX4rVKUWpT5vQxosoniWlCtLuA1bcfKEOTrEuQP71H0Ap+8XypywAk1A0pd6ggD1f7xFb3+POkh6H8pC7GzgUjpt61pGfGaIkS3WsnSPhDFuA4pS0IcvzVeLKl6lJSFsEoAcjzBJNWo1o0grM81EqYQbuPT8+hhtlk5U1XiSQBWot+WirLsPOmKJmSly0pIIHhAURV6urh7VjWYOQgJqpIJ2S1D9zE2aBYPCaB4laiTdgPItc7QnzRLTCA7XH7fnMalUpLNQxnvaJKpfiAdJDHodnpTvGb0bLpBIckXNKvT7bwROzSWGru33qPMwjnoWpQVbZTFvNjc7ecCYpBcAVUoHS93AYj0r6xw/yMd6Y/si7OUywFKIdCxUNuP9v5QkwOUzfeImy0pSAC4WCFbhuCCGL9YMn4kBIQpJSqnhBArt597+cRx2YqVpADKFGV9GH1jhyZ2+T1zuUvYfCZspE6alaKGmrSb7i1qmvaDJrrWlaEpIAJINSQLgDci/lvFBxAMvZKzRSSKEilPTePU41amGhCWqG46deveMXWvE2YoxYQlKwlSg41Eiw5FR61DesV4zLylpoUfEQb3erHfpWPVYwgBExBWkiikuVAhrhrHv9YNwM1M2XqT8NWYeobmMT8ZuL/wtyzGF1JUARXUHo17dmgj+Ty5j6VMjYXIP5zWPFr1KFgvZ6gh/ka224iWli0wKQ9iDT1FvOJMr7OllsATsFpUtLuw0+vf5xCVKSRV37/5i7EgqJKFakmoLUqbA2NiaQ0k+y81SQRNSHFvd6vm/7R3kyynTfdB5ngp6ZiShClS1LJ1JNEamDEF7JDiwd72h5LlhIAYCl+zt9Q/OkCgjo6Pb46Kk4gBdEh3p4f8AkVB/IsKbdYNk+IJ2ZLBo6OjQMmaUy3UpIu70vS+14CGboTL1avCocUqSKdS5byjo6G0CYvGlQAQmqUkHVQgli7t9oWnM1k6QhIukh6F00fpR2qS55aPY6M5XprGbRRjhR0bGyQTZiXSKsW6ObUitWJGiopY16GrEM9RTl3eOjo5bpyTV6VHMCVE6QAFEuD8LnYj8pDyViUlCSCzXJqf8x0dDi5LctVxlrpmKon9b2NK3Y8M28Cifr1DTS1CNL2o7Mewjo6PS2QrX/U1CwIJ+Y9LbbRofZtTSpqzU0SCeEuW+f0jo6CqM1lqSgADU6mCRsCSb9L9IzuczVFaJcsgkuolqeEN9VUjyOiVY0GWTZg91LRLVMmFIU4ACW/uUo+FILG99oeScrTJkD3rmbMrMXSqmNBbwpSABQfCNzHR0QZ/HzZc3QhJCkLIDily16Rs/4ZOGCUSQEBq0DnZyd/OOjoqVNWMUWB2+cSl4dKi+opV3opuht5NHR0BNckpOq52G3++8WmcSATT+5w4IO3WPI6JVZvPsvOsKkTEJlknWlSXI6o28jaFc7DrQdalpW1vCEkAs4cUbe0dHR8zn65NRxzmr0BxikTgKF+or/rrCbOZelEtJWPeIPxWOnYHSG7H8PsdHTjx70xPQi8NNqKmrhjqg/DomBACgnUhTgpNWOx/P89HRzz5LvTPyHz5lArUAsbA3fp5QTIngkOsayDRxUbsLbfWPI6JMOtbbipcmUCRLOhQ/tG8M8BiEuEqKdQAatxYkG4MdHRO5lv8ASb/IFjMsUkKKSpSF1CgKpL7sA1yX7Qwy8zRKQ5rpDvQ+YeOjo9WNtx+X7dt2x//Z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95234" name="Picture 2" descr="http://www.ilovetogo.com/FileUpload/Editor/ImagesUpload/WebContent/Story/5211/14462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3143248"/>
            <a:ext cx="2305043" cy="30490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5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4291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13. ภูเขาไฟ </a:t>
            </a:r>
            <a:r>
              <a:rPr lang="en-US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Redoubt </a:t>
            </a: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ที่รัฐอลาสก้า สหรัฐอเมริกา</a:t>
            </a: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357298"/>
            <a:ext cx="8572560" cy="52149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>
                <a:cs typeface="+mj-cs"/>
              </a:rPr>
              <a:t>Redoubt </a:t>
            </a:r>
            <a:r>
              <a:rPr lang="th-TH" sz="2800" dirty="0" smtClean="0">
                <a:cs typeface="+mj-cs"/>
              </a:rPr>
              <a:t>เป็นภูเขาไฟมีพลัง (</a:t>
            </a:r>
            <a:r>
              <a:rPr lang="en-US" sz="2800" dirty="0" smtClean="0">
                <a:cs typeface="+mj-cs"/>
              </a:rPr>
              <a:t>active volcano) </a:t>
            </a:r>
            <a:r>
              <a:rPr lang="th-TH" sz="2800" dirty="0" smtClean="0">
                <a:cs typeface="+mj-cs"/>
              </a:rPr>
              <a:t>อายุนับพันๆ ปี ที่ยังคงคุกรุ่นและเกิดการปะทุหรือระเบิดขึ้นบ่อยครั้ง โดยครั้งล่าสุดเพิ่งเกิดขึ้นเมื่อวันที่ 22 มีนาคม ที่ผ่านมา </a:t>
            </a:r>
            <a:endParaRPr lang="en-US" sz="2800" dirty="0" smtClean="0">
              <a:cs typeface="+mj-cs"/>
            </a:endParaRPr>
          </a:p>
        </p:txBody>
      </p:sp>
      <p:sp>
        <p:nvSpPr>
          <p:cNvPr id="82948" name="AutoShape 4" descr="data:image/jpeg;base64,/9j/4AAQSkZJRgABAQAAAQABAAD/2wCEAAkGBxMSEhUUExQWFhUXGB8bGBgYGB0gHRkgHCAfHB4eHx8bICkgIBslHxwcITEiJSkrLy4uGh8zODMtNygtLisBCgoKDg0OGxAQGiwcHCQsLCwsLCwsLCwsLCwsLCwsLCwsLCwsLCwsLCwsLCwsLCwsLCwsLCwsLCwsLCwsLCwsLP/AABEIAKgBLAMBIgACEQEDEQH/xAAbAAACAwEBAQAAAAAAAAAAAAAEBQIDBgABB//EADwQAAECBAUCAwcCBgICAgMAAAECEQADITEEBRJBUWFxIoGRBhMyobHB8ELRFBUjUuHxYnIHkjOyFoKi/8QAGQEBAQEBAQEAAAAAAAAAAAAAAAECAwQF/8QAIxEBAQACAwACAgIDAAAAAAAAAAECEQMhMRJBIlEEExRhcf/aAAwDAQACEQMRAD8AOwmRrHiWJdbgaTbp8mH+YtwmFkvMEyX8NQClIfuwPo8Pk4Un43QSKMXPdgfxoV5plSJ6NPvJiVBQZbAdPhNSOjjpCSRhVmKVBMr3OhCAapFHexfqft2i84FawSVJUkkEobja7H5QskZDiJYSAtKwkukOUuSGqDQEbVNzGky+QlAGoJC7kO4BNwH26RQmUjQ4DVJoClgeSw8vKAcUrSf1Bzp+JnB4Fq1+IbQ5zOVJUfCDLWVMNIYPxpZn9IjOyyYEp1K8SfhUEmxehCVOPtEVnsxlaJWtA8QDpZiSaUbTc0sKxLwolaApKls6jpO12UGq/wBYaZpksykxU0koDhIQwfZ9RUSRxa28ZrHY8JT4ffLclylyEPR1Jpqbp+0A5xM4SQEibL03pMBUkitQ/Iu5gBecKBJQrUHBLPVuR8JHQMW3i/BzxNSjS9AwBlsa0fntHLwWjUsK92U+LxFOkAWcDkduYIGyPHrnTlYhYASNSEoqSl6KZ+wr3jT4daSSpJBBptTpX8tGJwGJ1hgBUkkKZiVeImt6nbYCHWAxTJ0+JkgsABcE8VtyW6RVN5OYyMFKKColSlFbf9ibVNBYbUpCXEe1cxBKpSHTYpLPbZQPyIMIcJmCcRSYZp0O6kJHic6kkp2SAWdnJcuIbiTqCUytKhdTli3/ACenn5U3gt//ACIT5RlhSXSmju+okUe2kBVQ37Rhl44nGgKDhAUmnUOD9PSPpOXezshQ1ziEnYS9mqCSRfygNX/j2QZhnCcsgqdQUE1BoGIZq/ggoHB4MLQChbsf1GtrNt2v1hNneZlEwAjUtgkUZBuxvYOaNWNbjsKiVWXqLlikCoJD0+frCNfstNxMxE5AAlpNQq5IIct+9KdYWodez+LMlKEOBqTXpxRqPzDSdmQQfGEks7l7BQuWYX5jO4nEaFhCh4h4Qx60sYIMibMOvROBSCzoW1CAXYVoPls8cZzS5a1U+Q7JsyK5iy5qtQpYBPhHlT8eHX8Pd9ZCrpc/Z2jLZbOVMWosolYYkAkp0tezAsQ5PIh7l01YR4wun6jUNy42Mdccpl3F2r9qNIlKCaJ1IavJHy6RRKxr6A5DpFB6ftWM/wC2eaFpctwDMXqDUcIFHr1fyHMU4bEkTSsqZIDFyzVqCKloqtJ7O5iUoPvUChcUqLnim0V5r41alJC38SJnhC0jcO1w7Qvkom+NelStUylKBOlKUl7MQCfOBcxRiRKGhGsjw/EBQ1+vXzjnlne5EtFzDLWgAqWFOCClQ28rG96wwyzMQAUlClqFAFXNAAb/AJSMzhMjxSmV7okv8SSCh7gVZ9hTjeIzZGMlEFcqahyAHSXL78HsTuWjz3+6fbFuTTTfaZKEokgELJ8TkVFSWau3yh3hkhaElJKxqceH4WFip6g9f9YZImKWQpCnbdB7lqUa249BD3JM2UiS2kKBIAZnNbuKs1ejRri5M/lrJcbdm0/BpJICFeL4yGYENsS+km4BN4G1GUwUjUjUXOr4Qz1BKhejUvBicxQHClMSHNSPR9oloE9L6UszFWqzcBNPlxHqbTxEwaSplMkuW6V+F9+npaFxwqpqtWhTcKSSG6UeCsQha3SmYliRqGkkhKaFmd3IAYgbwumIShb6piSVU0jwkgVBD0cvxe8Zyxl9QZ/CIDJBo9UlZeo2ZiLfKAliTrUHIUi+qhV0dna+30iS8fqOkaCpOkEsbsb3bl6kCKsNiQpSxNSkoS1Vhwkn/nbj1EUSx2ESUalEJBoNXxKa2zgFv7oXIkhh4FEGoOl386w1xKnmhKAPhcFhpbblxU+loUT3Soj/AOtvJo5ciUxxk+StSVzioHUEpUhtYffqz7vFmae/Cf6MzWAKJUwL0F/hPNSIUDCpAoVTNLlWySSGDA1a3Sh7R4jOSSk+7JQoul1JcDYsS5IjsozK8ymJmq94oh0tpU7CwDPeu8WjEEKNTQ1q4I6Abm47wox81Opa1g6QGFHa1QWuLxqPZiZK0qUzrLAq6WFR07QFWFxi1OoBaHKQkqB/TWldJ9NhDyRjqsXfvFGZ40S0g10pN9j0L/8A2dxCb+cErCUMSSw67t5faM26GrUQohlM1WcfesD5lhpCw0xAVquWIPUEpYj1rFeClTEAFRSSaqP2G8HFRFTUPuRSjcRVYnOcmlSCj3Kl+7KSAkrdm253avrCdWE1O5oeT09I2mY4CXiDrCyg2oHT6U+sI8xyidJctqRymo8xcfSPNyY5S7njNJpGH0uBYhjT09K/OC5OXLxGiShHhSqpH6QQdRPfr16x4lbi4dqfjQTlGMmJJ0ncOHbz6m0Z4sr8tb6IPyvBSMLPWZUuaQUgEgA2ZwdIZq6g273oAWvGICxISlLNqSkBmD1o1GLm28CaMTrZKiHLkgAgAmiWLE/FSo+GGJygkImakyykMWKlKsCQC4AO9XsRHsaEKmBR4WAzFV3+/TpFKsGD4VTSmnwg1fYedPnBeGkyZQesyY5IWosGIcFi5Hd/PaFS8WSsgmwcHtVm9fysATiVSZRdYKyaDxFIsTt258okiekJ1S0BSEjxOouC9d2N7dRzGfxigo6U7gDkv9WdgO4hrOwwlSAdWtTH+mTQVL9Cs7nnyMBBMlGKKl+6SFSwPF4nI2DpPoTatoLy/NNZKJYGoMnwjYAnY1byrEZmeBUsFhRmA2oPrCMY8yZuoDS41jjgjs7iINLIlaQQmYEKVXSQan1Lcu28DTMYpACVEIUP1CoU/c1PoY9xyUz0pXLV4ncB2PYjl7feE+MR7wMtakrFwRQF/Vun+ooJx2R4TGe7mzKTEk6CglO+6S6S7O7A2iX8mwy1hlrJBIIUxL7uRQ/7gHByJklQC00VZYLpVwx7c9Yc4OZLIXYlJdibDs0ZuMoLThpQFWPi7h03DWpEl4UKOsMS2yRX627QJisSh9KFKC1D+moGo3IJ/Ulmu9IAyzNjMWJcwB/7xQ0u4s/7dYvg0EkKJdE1Ap8Jlg+Tgg062rFqZho6jqYuzpG2xJB+cJ8XhVComMTwzgtuDv1iaETFN4gSzN8JfkcHvSKCJ5mBQIQCHNQnbsA48oHmz9beBJY0BCVN/wBgag17l+kSlIWCApShwSCw58vlEkSFLcLD0I1IA1APTy3tzASwUkKK/eJQigq9FeQ68fvBGp1OpXhSKaSS/FGqOkDrl+7YsotV1Cv++0RxOay5bFRSgKLdHLM/HftAdi80AKgEsWuAXb056xXLxXvHBAJQKg3I3c3cV3gbErCglcsipo136dejwuTMck2J+IVBPT7Vjjyc0wy1fEMji0kpl+7QQB8TVAYsauTZr3e8QWkBmBS5DrKizHub02Lxn8PIMyZMDqShQagZ7v8ALeNdLxQLgpEtSkvrURRQs44rVuBxHTcUsm5elCHNWqRUNcu4oKbkdYDw8hK0pUA4UHDOYaYzFqQtVCpKlApUkgjS4Bc9A9Oh6QiTjEqqEkdiRXegPMc88MftNAMvzFBAunWn4dJ+4Yf4j3EKIBKEC41M6Q/Vi79ztBYw4Bd+wEVTJIFhf7RzvNWNlmIxK2SBK1u7gmnTY0PJhhg8WJaSlCQkuCBtwQW6H6RxRZ3uzb/jR4mWCxJcGv0aJOaxdmGb5h7xIS5tY9bPzBHsrLMsLmLAKaBNankVsP8AUKZchNxTiJ/xi0tLZKkv8Kg48nHy7+esc95brTYnEIWlK9ZTYApNu4NG9IDnZowB1gv8JT02I+hEIky8SuwSUkuLBqcE+bw+yzBJSkCcoLKqtUgttVgz2jrM5QplZgrUkhaUlYWoULAuGDODQbPDNc3EDQZY1LJFdYSGFRVRr67wxGWyk/AhIa1XP/qqPZGKSElC5RSDbwmncUbe3SNqW47LFzlBSk6FOyrVFx0JFnevlHiJMqSCuWSqYlgXDsTwN2a/1EMhhQnUNWkEEAH4TvQ7V2hb/LJpBJ8WkE0WkOOr0I3e8Z+M3v7BM2ZrCST7sKTpUXIYF+SXFaikCGZolqQ2lZSRYaVgAl61FNxudjA4VNlaBMTRwzsRRyASKbvDX2jxaFSKJAOxGwdt42FcjFnSVK+JKWHG7fKCsBhDPCpqiUgp0JUKWuSO9Nt4WZdKMwhAID3LQ6mZ4jDASlS6BPhZTKNa7X5ApWAUe4VhJgVNQVpJZKk2fZv+W4Bb5QTiZfvgChYqVJBJpVyAeoLDszUAiuZi9aCQhWhYfxJIoDbihZjQ0DWhBjZC5YoFBKlOD+deYAvFapctSSliCHHDfe1YdYSVImYZMua/jq7VQaEdqH/+jzAGDxCJiWmAq0gDV+ol2Fdw3SLl68MQS8yStmV9j1rbdttgUe+mYXwzACo8KoQwcg7/AIIfIxSMQ3iDtQ0BS1GPLU9YhjsCiehkEFIA018SON+bgvGdyv3klbLQtLljqSQD5mAcSVLOuS9TUA/3IIPh6kAiFeUZoy9YrdweP3eJ4nE6Z+p+dNnAf6QdN0zcLr0pC0Ot9IGoqJKhT1PUQDRSUrYyyDUKS43Fx0PTrGWnJXJxZrQjUCdiXpSjA7708jvZnHJ1swKVbGwPLetmvBvt1InIlJmSpb6VaVmp0pUL8sGFepMA0whE0BYApQ7N05pfzghlFVnFG2I6P94zGV5iZKHCtQVQ8k8q2dx0AHaNXhMNNUkLKg52TZu9zXkCIDpalE3BcWMC4pUtSvd+JKwHALO3INQ3Yx0yaAsOQ5tShPBi2f4/EAlS025HI+UUJ5uLVIXZSipmOrwgdnf5QUrHSVqDyXKi2opSRXvXo0VYkS1v7wLQxcW+4FLUfiA57oQyPHUEaQX+lL/WAf4kolgFQ0hRZmLO2zVHqIS4/J1LmKm4dSTqDlBoX6E0r5V7wD/MJkqsySdNqvX5GCJeNM51ylLSlNwQxr3uNoxnhM5qpYWzE4qWwXJUQdkjUR/6uGi8YtaCrUgihqpxpewr29IbykGcCFWanJ8uRSr+QijE4ooSqWogosb2PNL9o4z+NJdypoonZjpQU31PTatx594pwecKSn4UglywQP3HEUf/AI6rW8mZqSCzE1cVs1aVBexhonLEIACloKiHLpSa8AtaGs/CbLak6naltzFomEkgP1raJzZKkEAkee3SJ4HArnL0hQSkVUp3YW9dh3jlq2/7Z0GVcBLFzv8A5hlJy50knVQB/DYmhcmwfpD7DZWiSp0LADVCgFGt67FuPSLZGCEyqgCkuSTcnhw3hDEMRHbHgk9akZ5eUV8LqLtQ/Ym3X6R5isCmX/8AIUuS+kOfMkfSNRl+AaapaSTclJUGrQnxVNgfLpGd9sMFNQQqUPeJPxJ1eIdQ90v8zE5OOYzeM7L1OizE5oVzdIBILJ3KablomMyUlRJUhLUDh6E7BTF72BhNLzXSkhThSSxSVDeosb7fhhj7F5oFzED3YoCDQEJAYM5rx3jzYY55ZTbEttOJOc/CpSSoAUJ/0x84uxGfJJCCEuphU/SNLMxAA86D9oqxSZafiSPMR78ZZNXt1hZlE8zlaSwl3JIe1gOrtFeJwsyWoiVMersDWnHIp8vVtPnpSyWAGzfOkLMdhASZsonkj50/aNDxcx0aZroSsEVTQEUfpWrC1Iz2PxBCSg3BINelfpGgEyXiUe7IKZgqCx3uOCT6ikZ3NcIpyVpKXYvZyL9L/WAhkGJJmg7FJD/nP3jTYqSpYBvv6F2bf/cZDLCNXIA+tfsI2+CxktSRrHjBu9D1ihcZpJ4Fz1p+/wBoOydKJhMtSQUkFwd7D1g5eFoooSkBd244HAesApwCpaiRbm0QZbPsMnCYgISTpUywTtVVCd2bzpDbIMwRMV7shwos3cDbcfcRnf8AyQtfvZKxQBJf1B+h+cMPYSSn3iVLPwIKqCj03/8A2enEUaOd7NMSZS2v4TcHvz36VgDB40BZE5ALOKjxcbvbyjS5pijLT7wVZnHI3PVhXyjPe0C0rKJqf1AP9j6fSIC5uU4TEp8CVIUDcM9uC4I9ICxWSTky1IYTEKBSSi4BG4u/Z48yVRM1DbmojVTZrBhXzpzAfPvZ3K5WHCNS5gmgmpYjgOAAR5c2jUTsUQg+8GuWaEoVqSX2UDUUNjE8w0KOoykqp4qeLoQQxekKFhchRmSlkpUPhIY17OD2YQGUGAXKmMogoUtpZclh1e1AzdY2GBzRSKD4R8TWra0W4jMJC/dKmywddHFCDZy1fnHuY5ALyTRnAJvwx+xgDZmDE0FUtQNXKW7U/K1pAyQpIJdyLhyS3n+UEZzA5xMkzFcfqB27g+f48aVE5M1OtLdnt/uKCZWOSoaCHp4tTW6g3/zEyJIBZISOQPKw+0KZstYZgVCtCk6h997iK1klKWOk7g+n4YgYhcxJbShaDUqFCB247GnSKFhKyQoqS9Lgv6jp9YEw2NmIGlbAgnSQb8V6/tHuAxEufODlpiTtR7h25Dn1ign+VzATVK0bNRT9jRx3hRmaioFDKSs0Y8s41DtuI1k1QkgBb1etGpUWhNnAMzSuWsBaC4cPqG6SOr04ioUSpakISpU5KFgbihrdwPrxHTsSuYXKUTDbUEhXzb5GK82xDLDgoFUkHpUEdK0hSFk8Dz/YR5eayeVmneXSf4yYpddAPia7t6j/ADGrk4aXLQyEBIIBuHP/AG3Pn1gfBS0SgZcoCWCSp0jfk9esDy8x0avDqLkAKem2puXc+kdscZGlK1EqYEtGhUtk8UjOSpyRVg780H+I6ZmbJJ1u/Wo5DDr942Dk5imWtirYWJ+0U4nNH/SkgULwoTgpk9X9JILXUVEAeYqewh7leTJlVmHWfkPJRJJ7+kB8+zfJ54So4SUJyFlVWDydVSASWUKqbjrGg/8AHeRzpKdeJPjIZKSxKQOWevc7Rrcf8JSFDpTb7H1gDKV1LsQB13/B6xiYYy7kJIuzZRApx+fKI/xBmS3IdNbXDUcfOI5lIK6gAt5tBGSIUlLWAeNKUmaVgpJLpsQbizQZl09SRsBQC2/1FIOmZIgq1oUR/wAf0ud7OD8r0inE4XQ9L1of3gAsR/8AMQAAVbgU24s/7wxy1aFApX4gSynDgjz2eBThveeJNFAer/SIF5ZBDOPiG/4PlAQxvsmEK1yDT+xR+hP0PrtABSU/ECGNXjYYXFax1p+cwhzecSVy1AhyNKgC/PH3gBkZmqWlnNrNfeKJvtCS6SpIAgefhlS9JNQQ77EcfnMK8tny1YpCCkrSVVNhRzZ3ioPz2YJssKo4IL8U/wARD2Hw51qI+EpNDZI47PSH/tFhpTUlhGoN4Rvzx38oT5Dgv4Vb69RULV+567cbxPtW4kpASlJazdO3pCTN8q1giTUX0Eih6PVrw3SoEUal4p0gLcMFEVPa31+cUZfLwZaxcKqK9oKl5msTGoeQevXmC84w+tLhtSajUGdqaSbhJs4tetisxeXSwErUVDSbguQ9KsW9fnAGZ3maJUtSiahILJvU2qdnF2vAKcYZqEeFtQfxAgpIsCObwVjMJInSjpSFAfEkknUPM33p1iEuXKQh0JCeb+kQeHAuAo6dQsG6bHmtYKy7EqBKedu30PWD0ypa0ApSGO4uNj5/tAQKpK30lSWYMC55cDa1ICzNMrlYlLke7m08XIG1KHveM7JEzCzADvY7KHQ8Rq5hSpgCCFWf6UiqakFBRMGpLUJFtnfmAhKzBEwMRVgW4dx5il4GxMphuQ99xxC4YHTM04dZX/cCUhjWgch4uwuZAkyZo0LBZjS2x+oPURRRmeAE5I0n4TcD1cc7xdlOCqVTFalD4dBIYbk/4gyStOtSVEoJDFQLeZEeYzDzJQDVDu4+o6GAfZemWRUBRLnxVfyPr02hLmyQVJ905VrsB8LGvQDvs/Edg8SFCo7jiAssxL4ucgfAgIdjYqfYdG6w2CMWhalJBQkyzUrIFGFAQ/NIW4qUgKIUUJO4Yf4jRYvAq5BCnZi4UN4XTgmgmJKikMCz0ryOsTUA85UxEwhZYkAAB2G/LfvAGPnKE1N7VcUMCpxmpelLuzubBuKX/wA8ExHH4k3Jc89+naFZMDMcEHevrzCtaylxsSfNvtVrVgefmRSkbqNtRpWlTWghIlapykpWtgtQTpQDXUeRVi+8T5Rp9c9lgU4dPUBXqH+8EZji9IY7+opf7wLg5/u0pSlmA34A/wAQjzTG6iGO14onKWqbM0pN6kjYHctt+4hzhpYQGSNPo9KVMD4LDGTJqPEsueRwO37wZhy7cn89YAky9KXHFf2gb+KNOpi/EkgeV9oBkJcEuwA+uw6n5VgHBcijv0ELMwmEFtxtDaSpk02hRn8xihVXdvX7QFEnGlJ/bjf5w1n4cLDt42oYzX8akLBIppU9+G8qt6xpDsfysAnE1UtQJNzb6fPaCszxA1AsSCGp67QHmrHxXY+kRkzSuWK1Bv8AneAhjsImfhyglSXcBQNQdjCfLMtlSQ0sHU1SW2FfMw1kONQMK8xn6X0ufFUJ6Fz6AEHzgHU+aFS6lyKp7QsKyV1YBqfKCsGAoAsWCfIvf6/LrC7NpolzUpL1Q13qSEjcvWLoabATq1pzBXvA77QmlziQ72p6RNOK0nkcc/aAZrmvT8rAi1JqWDEMRs2/lAWKx4DqbhvzeCJUwe7KqgHnreIBzIMtRKDpdtPTjy+sZjOMwXLmqlu7MzdgfvG2QkLF3b5dI+Te2UlZxs6pL6fCFGjJA7bepMYz890WbfR/Y7H6wxsoO3BB6dPpDyfg0EhRehcEFiHDVa4r2jBf+PSZJQhRD1ZjyLepj6FMxIcB6mz77+ojWN3Ohmp2UYyXMV7uYJktVWWQFJPo3mIIw8yYl/eKD0qC4PNC3zhwnGKD6iCxr0HPaF2aKBCt1pqBzavHSNC/CZfh5jqQNKzdjT/1Jb0aIYzKUzA0wjWBRYDHhjyOl4W5Orw7pVdQ5D7dQzt1hguZqJVqYsxGyqXH/KIFgkzEeCYCGcJUbHo+449OxOCx5QGWApJ2P1HEEYfFFIUlZclil9xb8/xCbFyVJT7wMqWfF4Q6gL7cch4oYZhiZQ0qQkspwzm7edIB9l8NoVNJqV1qPidztY1uevlJGCM1KNkgu+9dxW0MsHLMoln03LuB5PY12jOt0MU4rSNOxqOnMB4wup+nMCZhPDJArpttflo9lYxJFWjSMxhEJAKtS3UP7gwZ3vTpzSAseXJuaW+Qi6cHISOvZnNezR5PlAAAU9fLzp8o8U57emPkWpBLOkbhjs/Y27QzyXCzP4iUVeEBRukgEsosCAxLOQOkN8hywqSJhJSVfAwDtd2O23aKiZycSZYCjIQAtUxYcqUxASg0DOXoHGmpqI74S/bpGg/iBMdmAFOt2t+PFOS4V55WQ6UVDtU1006Nq7iLMPOYf00eNQLA3N2uB87NDDAYH3SAn9QueT05aw6R2qRPGEMAprX6xXJUCSNmEUZmioc9Rx+f5gbBq/q0/wBD8/KRFOcUBoLGvG0JwTT9IBDnlqsG/LwymqdBDVa8K8MyloBNNQFe9evSA0UiY358oA9oG925LVr0i7VQN27tHs+V72WpINSKd9oD5vIzkTsQJMkKUdZEwkFkpS736gDzMfSJMzUhri3aMlKy4SVzFoShBWAVFviVW7bvU8vD7K5tGNj9fz6RRZjpYq9jQ99jCvKphBKFMyqDkHYtxX5Q7xAChXz/AHjPYpapalEbt8uKefmICOIWZMxRK2c+FzYsAzE1qDSFGa4OYVy0ISSJincAkJAqvoL3O6hDb2tyqZOCglQAmLBJIqgJSXIG5KmF9+kNPZuWJaUocqOkMS9GpZ6GvpATw8sS0s4YgFL8nbrUikKMVlS5k6WslIDlS7aiAPDb/kewhvmSTrCz4men9p5ED4vGiWAWKrM16xdIrKUglKLD6mpfzrEZo3hZMxRM12YE/jwbOWQgf9oAXGVKUjnzdvz1hovFMkJ2P2jPIBM6ap6uwr0t9B6wcua4S1niKcYHEjSQ25H7ebNXoIQ+12S61DEAOyWWBcjZXlv5QRhFM92Ct+LQxkYhwxGoh/l/uM5Y7miVh8A8uakB7gMzM/L/AO6xtMPjPeqSlYqmoNq1FIEzdAmnUE+NA8FR4qfCftwehMZ2VmblITqd2BD0SDu+4Ow5jnjvDq9jc5rKWoEoDqFNLs4PB5hdPRMLTWUlaUkGW3iY1ZiHfpE8tzZapkooZT3ZqMPEfT6wxxs7UQvUHdntW3DPs0dRkpGOUZsolRSpyShmKQAH1VarpoesahUlveAhkhmO9Q/FGtFUnDSp5KlAJmJLBbXHB5EMDKVLltMIVzRgfnALPjlmXwCASeQ37HyizIsL7mWEkkhnqXCegLD5wDmhCCLECHGXq8A37n87wDAAL/7D5iPEsxSodyOsCz3QXDgRYMQFB+kAlzeUUqbpRrH8MDpHnDCcUklCqgkN0PMJZ+MCFFN2PWCFmIxAS7Dp1bf7QOtRKSKlq0B2ez9zEWSwN6ddxSx7nbaBZiph+Eh6N50Af0+cfO48NsYxrMoxSlSveFSUrWPFdwE0CXb5DcmKJuYpRRSw4vvEDl884fSDqVdhTyckd4T/AMqmuykDupQASR0TUhtqx9Dbo0/s/N97OMwMJaEMCE/Eoln7AP31XoY1AUAm1ulOrwp9mVSwhSAokoZyBdRFPKjQ9RjfCUBAFL0pT/UaCrNxqAO8KsFNPvCokbdmHPqYb4xPhDnanXiEqTU0ADUeINAqYA4NHpCGbPYE2AJBqOe7esOB40JJ3SK9Yymb5e5UkEALIBIqSBehsbl79meA1eCmOgQbIZIJ1MwDBj4nv+8K8qVq11o7Dyo/n+0NZrBIerQGLz/FTU40S9H9NaNYmbOHJFmB/cQ2yaeSg88C4tW1Q8E5ijWgkAeGo6jcfnWEmEnmWt0gGhB/DCDSrmeEK5r+djAebSRNlFSKrTVnu1x6PSKJOLKkKSbmohYnFgLSymUpem5qxrbdgYDQomBckAkBRA9WZvrC6WlSFsbAE/LeGc/CpWnUx5pufPf5QJhZSUqqxu7qDE/LrSKK52JCgdZa5JgbMMLLUnxFR+HSmzHoN61q8Uz9JUxA1IJ3t0HQ7t9IQYpSZClGWVA1p7wqANyEuSwcWH2hs00CsKEjSbNQ88fnWPVI8LMq/wC1z594pw1UpJLuAwBuKb78RbjVNJX3sLmlfLZ4BXhi0yYxdi1eTX5N8zFk6cn3aSLvdt4GlSE+6M0qZUw6r0cgsB05/wACCUy9KBX4Q/JtAS/iSiVrIuB9aQywUx0JKeIVfxSNCU/EDsNwKM5beGmCU1LdtjAD4ieBehB4qa/X9ozma5aqXPScOlShPVpCXprFSOA48VTseIZ55IUpaUJICigsTahBctWjRrMgkOAHoVU6bP6RmyXoYTL1z5OKWJqVIUlCdDs73uOfy0bpeNRNRrIJZYQWJDKdNm6lvIiJ+2Xs37xInyj/AFEAgsPjSCCAeo8RHLnpGdyTEzEKA0eAnxP13Y+pbjrC2T1NnWICEuQNJq773L9PpBuX4orRVikUJFfX85hJmaU4hCpBKkBW6XBpUpG+kilaXi/KsIcKSJaAiWaEAkjTxw4v15iTKVZdmOJwaFnVpoKittmH5vFcvEpenFfOCMUsBGpJt9/9RjlZisTCSSBtTu0a0NWvEj4VDUnncQpzOecNMQQdaFg/byp+8RxeagSdVNZBAB5/aogDM5yFy0lZHg37t8qfWAN9oc5lS5aTpdZDgbjcF+o2j51meaTlTCfhfY1i3NMYFTC5OkFxu4O7gjn5bQywOHQUAqloSTXx6nIIBB+IUIjnnnZ4z290rIIDOP0k39Ol4cZPlQAGti5fpXnmEeCnkEBY92ApzvQvXnbaNKjMUJYUZj4hu1/OMYfj6smjHEYv3fhjP5jjVF2FSWD82Hz37xDM8e1QfX5duYpyrLFYola1FKGZ03NQ+l7Wv3jcz3dQaf2LlDStRUSCsAEWOkWHNTeHybkdIX4RISQhCWQiiR8z59TeHE4Mygx4joFeaIVoDf3fIuPztC5a0kOadzxGnmYXWktfjj86xmsSDLPwPVmqXq21hS+0FOMqIMoAu/XZ6iFuNl6VEq0kuSCzUJpy5A33gvLBpcqqSblq0HoxfbiL80khVw4UKwqFuQL1JWpTAqIbgBgpvIqUPLpGgV4gBxuYTKWw8O1ABQc/IfUwRKxxYhYUH9OOYDwDQrT594SZ1LElRNkkuCWo+3kS1ekNcRPcagDqFCe34/nAGMne8l1GrT4g16V2q9LQFGCnEmppVqD8/wBRLIZCVrXqAOlZburtwKecIxjyqahKCoFShZKmY9w0aDJcB7ufMCVE6tBYkUuL73ih/JWASGOk22/C8Jc3w+ke8BBDh/pq+bGG+ICkUUagij2t+ecBZniGkkmzH5QGWxC3mAOWUP8AcLEIUJcoztIBALC6aOUkc/KsaHBSQv3ZBYpLEgji9t4An5JKm4ke7bSPCQgMl66l03NqVo+4jOmhOTzXlmYoaUuW/wCo+1zGZzjNP4r+nLUxUoAAHkivWPpifZqUqV7tQVpKdJAOmhDUawaKMD7EYLDHUJaioVBK1FvIFrdIqM7NUmWkJDAJASG4on8849UQEHUqwNQdr77w7zPLMItSQy0tdlOD0qCW848xeT4YywPdkhRZypTnfnpZmi9ptnMnkmZr/wCLeFuHIYkWckUu3V4JlY8BTuSllbGrXA3Jf8vDE5QiXKme7KwW1GoJLVOzuzxnMswU4zRQaGLkiiSWcsbq6V+piK8xWO94tK5brWQUWNACkqGltqOe/MbvJwqWmXqqQPF0Uz084Cw8mWlAlpAAGxF+Se9zBSSWIFuWo1WiCjNM6UzPQO/1P7QhnZvKY6iwNi350gLMJ6tJXqFCwBpV2Y9HhNjcYHSmWFLXym1tgXP05jx8uX9l/WnG3bbYPM5Q/UDUqKnL2PP2izNcy14dSEkeJgHoQCWNeWtGOE9YUlAGpQSCXFQfIgcQz/mSDLIUxZn1JP4HiY8+U1PSZtPisSpSSACENQtf87Ri8ZPV746ElfhtqLk7Cu9adHh1/M5i0MPElvhAHoQa/m+wkhaJhUgaUEVIavQkvQvsY7X+RPJGrmlPxGj3CpnhZWpRZ3ooV6j7Rls/zozpx93qKQaEJuBUEu3doeZnglzHSZzFAcFYJBehqN2736RkJ2DOohgQLlLsXswUHZ39dnjePL8o1Lsfh1yzKSnQoKcqClM6kAsUgk7F7NTU43hlmZloUApan010s1zYCgHSEsvCTAaFwQSg2Hi7bEXaLpOWLLuQ78KL9fDzetYfKNNXPwRnTHYIQPhKr03002dn6QxxGEkkBICyzAkHS3PwafzmITZvhdg+xr2Dt3izLiqQgIK/enVqUVWJPA2HA6RuSG1Er2fkB1FK1hndSiAK8BgfOGODSFVSGGwFh2iqbjipwWY7AeQi/CYgJCdAcHcCwAvw7sG78RdAyrl77QXk4UpwVMkH60gGRNJrXf1hhla/iISkD9SuWGw2rGoyhJVMlrJqz9+0KPbbHz0oQuQlBUpaUKB5UWSbgVLJqd/RiczlvUaQXCX6fuz0ig4tIB5H05iVYIXJVLHiAcBi3JYln2r6NAsrGVKTUeUDZ7mSCpwolxZ6OWp1/PNPgsaoE6R4b2L9j+bRYlPcyxQQD/c1Nqm16dIhLxJUEl1VdxsCG47xjPafELUpGkq8ahLJALsTVq1t27Rr8LL93LCVEkJASly5JFCo0FTQve8IohCfCampepijDp0rUk0q48/8v6wVKWNLhgHLUhdLnKE4BRBQUMGBooXveg6W6xUe/wAoUmehSKyyXP8AxLWA2BMNcYnRMlqSD4lMqjEBjfo4A7kQun5zKlkpUou4sDRvzZ4n/N5a9ASsOQ+j9WkXLGt2/Gho2KxGJdTEmsLc8xulKkh/CglwHY/u32gufmKQlJFQtNCLEF6vxvSMlm2NZCikmrJvU1AJfqASIlWGmX4rVKUWpT5vQxosoniWlCtLuA1bcfKEOTrEuQP71H0Ap+8XypywAk1A0pd6ggD1f7xFb3+POkh6H8pC7GzgUjpt61pGfGaIkS3WsnSPhDFuA4pS0IcvzVeLKl6lJSFsEoAcjzBJNWo1o0grM81EqYQbuPT8+hhtlk5U1XiSQBWot+WirLsPOmKJmSly0pIIHhAURV6urh7VjWYOQgJqpIJ2S1D9zE2aBYPCaB4laiTdgPItc7QnzRLTCA7XH7fnMalUpLNQxnvaJKpfiAdJDHodnpTvGb0bLpBIckXNKvT7bwROzSWGru33qPMwjnoWpQVbZTFvNjc7ecCYpBcAVUoHS93AYj0r6xw/yMd6Y/si7OUywFKIdCxUNuP9v5QkwOUzfeImy0pSAC4WCFbhuCCGL9YMn4kBIQpJSqnhBArt597+cRx2YqVpADKFGV9GH1jhyZ2+T1zuUvYfCZspE6alaKGmrSb7i1qmvaDJrrWlaEpIAJINSQLgDci/lvFBxAMvZKzRSSKEilPTePU41amGhCWqG46deveMXWvE2YoxYQlKwlSg41Eiw5FR61DesV4zLylpoUfEQb3erHfpWPVYwgBExBWkiikuVAhrhrHv9YNwM1M2XqT8NWYeobmMT8ZuL/wtyzGF1JUARXUHo17dmgj+Ty5j6VMjYXIP5zWPFr1KFgvZ6gh/ka224iWli0wKQ9iDT1FvOJMr7OllsATsFpUtLuw0+vf5xCVKSRV37/5i7EgqJKFakmoLUqbA2NiaQ0k+y81SQRNSHFvd6vm/7R3kyynTfdB5ngp6ZiShClS1LJ1JNEamDEF7JDiwd72h5LlhIAYCl+zt9Q/OkCgjo6Pb46Kk4gBdEh3p4f8AkVB/IsKbdYNk+IJ2ZLBo6OjQMmaUy3UpIu70vS+14CGboTL1avCocUqSKdS5byjo6G0CYvGlQAQmqUkHVQgli7t9oWnM1k6QhIukh6F00fpR2qS55aPY6M5XprGbRRjhR0bGyQTZiXSKsW6ObUitWJGiopY16GrEM9RTl3eOjo5bpyTV6VHMCVE6QAFEuD8LnYj8pDyViUlCSCzXJqf8x0dDi5LctVxlrpmKon9b2NK3Y8M28Cifr1DTS1CNL2o7Mewjo6PS2QrX/U1CwIJ+Y9LbbRofZtTSpqzU0SCeEuW+f0jo6CqM1lqSgADU6mCRsCSb9L9IzuczVFaJcsgkuolqeEN9VUjyOiVY0GWTZg91LRLVMmFIU4ACW/uUo+FILG99oeScrTJkD3rmbMrMXSqmNBbwpSABQfCNzHR0QZ/HzZc3QhJCkLIDily16Rs/4ZOGCUSQEBq0DnZyd/OOjoqVNWMUWB2+cSl4dKi+opV3opuht5NHR0BNckpOq52G3++8WmcSATT+5w4IO3WPI6JVZvPsvOsKkTEJlknWlSXI6o28jaFc7DrQdalpW1vCEkAs4cUbe0dHR8zn65NRxzmr0BxikTgKF+or/rrCbOZelEtJWPeIPxWOnYHSG7H8PsdHTjx70xPQi8NNqKmrhjqg/DomBACgnUhTgpNWOx/P89HRzz5LvTPyHz5lArUAsbA3fp5QTIngkOsayDRxUbsLbfWPI6JMOtbbipcmUCRLOhQ/tG8M8BiEuEqKdQAatxYkG4MdHRO5lv8ASb/IFjMsUkKKSpSF1CgKpL7sA1yX7Qwy8zRKQ5rpDvQ+YeOjo9WNtx+X7dt2x//Z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96258" name="Picture 2" descr="http://www.ilovetogo.com/FileUpload/Editor/ImagesUpload/WebContent/Story/5211/14462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2571744"/>
            <a:ext cx="5159833" cy="3762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4291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14. ดินแดนโบราณ คัปปาโดเกีย ประเทศตุรกี</a:t>
            </a: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357298"/>
            <a:ext cx="8572560" cy="52149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2800" b="1" dirty="0" smtClean="0">
                <a:cs typeface="+mj-cs"/>
              </a:rPr>
              <a:t>คัปปาโดเกีย </a:t>
            </a:r>
            <a:r>
              <a:rPr lang="th-TH" sz="2800" dirty="0" smtClean="0">
                <a:cs typeface="+mj-cs"/>
              </a:rPr>
              <a:t>ได้รับการประกาศจากองค์การยูเนสโกให้เป็นมรดกโลก เมื่อปี ค.ศ.1985 (พ.ศ. 2528) ดินแดนดังกล่าวมีภูมิประเทศที่แปลกตาซึ่งเกิดจากจากลาวาภูเขาไฟที่ไหลออกมาปกคลุมพื้นที่ เมื่อวันเวลาผ่านไป พายุ ลม ฝน ได้เป็นตัวแปรที่ก่อให้เกิดการแปรสภาพเป็นหุบเขา ร่องลึก เนินเขา กรวยหิน และเสารูปทรงต่างๆ ที่งดงาม บางส่วนมีประชาชนอาศัยอยู่ภายใน</a:t>
            </a:r>
            <a:endParaRPr lang="en-US" sz="2800" dirty="0" smtClean="0">
              <a:cs typeface="+mj-cs"/>
            </a:endParaRPr>
          </a:p>
        </p:txBody>
      </p:sp>
      <p:sp>
        <p:nvSpPr>
          <p:cNvPr id="82948" name="AutoShape 4" descr="data:image/jpeg;base64,/9j/4AAQSkZJRgABAQAAAQABAAD/2wCEAAkGBxMSEhUUExQWFhUXGB8bGBgYGB0gHRkgHCAfHB4eHx8bICkgIBslHxwcITEiJSkrLy4uGh8zODMtNygtLisBCgoKDg0OGxAQGiwcHCQsLCwsLCwsLCwsLCwsLCwsLCwsLCwsLCwsLCwsLCwsLCwsLCwsLCwsLCwsLCwsLCwsLP/AABEIAKgBLAMBIgACEQEDEQH/xAAbAAACAwEBAQAAAAAAAAAAAAAEBQIDBgABB//EADwQAAECBAUCAwcCBgICAgMAAAECEQADITEEBRJBUWFxIoGRBhMyobHB8ELRFBUjUuHxYnIHkjOyFoKi/8QAGQEBAQEBAQEAAAAAAAAAAAAAAAECAwQF/8QAIxEBAQACAwACAgIDAAAAAAAAAAECEQMhMRJBIlEEExRhcf/aAAwDAQACEQMRAD8AOwmRrHiWJdbgaTbp8mH+YtwmFkvMEyX8NQClIfuwPo8Pk4Un43QSKMXPdgfxoV5plSJ6NPvJiVBQZbAdPhNSOjjpCSRhVmKVBMr3OhCAapFHexfqft2i84FawSVJUkkEobja7H5QskZDiJYSAtKwkukOUuSGqDQEbVNzGky+QlAGoJC7kO4BNwH26RQmUjQ4DVJoClgeSw8vKAcUrSf1Bzp+JnB4Fq1+IbQ5zOVJUfCDLWVMNIYPxpZn9IjOyyYEp1K8SfhUEmxehCVOPtEVnsxlaJWtA8QDpZiSaUbTc0sKxLwolaApKls6jpO12UGq/wBYaZpksykxU0koDhIQwfZ9RUSRxa28ZrHY8JT4ffLclylyEPR1Jpqbp+0A5xM4SQEibL03pMBUkitQ/Iu5gBecKBJQrUHBLPVuR8JHQMW3i/BzxNSjS9AwBlsa0fntHLwWjUsK92U+LxFOkAWcDkduYIGyPHrnTlYhYASNSEoqSl6KZ+wr3jT4daSSpJBBptTpX8tGJwGJ1hgBUkkKZiVeImt6nbYCHWAxTJ0+JkgsABcE8VtyW6RVN5OYyMFKKColSlFbf9ibVNBYbUpCXEe1cxBKpSHTYpLPbZQPyIMIcJmCcRSYZp0O6kJHic6kkp2SAWdnJcuIbiTqCUytKhdTli3/ACenn5U3gt//ACIT5RlhSXSmju+okUe2kBVQ37Rhl44nGgKDhAUmnUOD9PSPpOXezshQ1ziEnYS9mqCSRfygNX/j2QZhnCcsgqdQUE1BoGIZq/ggoHB4MLQChbsf1GtrNt2v1hNneZlEwAjUtgkUZBuxvYOaNWNbjsKiVWXqLlikCoJD0+frCNfstNxMxE5AAlpNQq5IIct+9KdYWodez+LMlKEOBqTXpxRqPzDSdmQQfGEks7l7BQuWYX5jO4nEaFhCh4h4Qx60sYIMibMOvROBSCzoW1CAXYVoPls8cZzS5a1U+Q7JsyK5iy5qtQpYBPhHlT8eHX8Pd9ZCrpc/Z2jLZbOVMWosolYYkAkp0tezAsQ5PIh7l01YR4wun6jUNy42Mdccpl3F2r9qNIlKCaJ1IavJHy6RRKxr6A5DpFB6ftWM/wC2eaFpctwDMXqDUcIFHr1fyHMU4bEkTSsqZIDFyzVqCKloqtJ7O5iUoPvUChcUqLnim0V5r41alJC38SJnhC0jcO1w7Qvkom+NelStUylKBOlKUl7MQCfOBcxRiRKGhGsjw/EBQ1+vXzjnlne5EtFzDLWgAqWFOCClQ28rG96wwyzMQAUlClqFAFXNAAb/AJSMzhMjxSmV7okv8SSCh7gVZ9hTjeIzZGMlEFcqahyAHSXL78HsTuWjz3+6fbFuTTTfaZKEokgELJ8TkVFSWau3yh3hkhaElJKxqceH4WFip6g9f9YZImKWQpCnbdB7lqUa249BD3JM2UiS2kKBIAZnNbuKs1ejRri5M/lrJcbdm0/BpJICFeL4yGYENsS+km4BN4G1GUwUjUjUXOr4Qz1BKhejUvBicxQHClMSHNSPR9oloE9L6UszFWqzcBNPlxHqbTxEwaSplMkuW6V+F9+npaFxwqpqtWhTcKSSG6UeCsQha3SmYliRqGkkhKaFmd3IAYgbwumIShb6piSVU0jwkgVBD0cvxe8Zyxl9QZ/CIDJBo9UlZeo2ZiLfKAliTrUHIUi+qhV0dna+30iS8fqOkaCpOkEsbsb3bl6kCKsNiQpSxNSkoS1Vhwkn/nbj1EUSx2ESUalEJBoNXxKa2zgFv7oXIkhh4FEGoOl386w1xKnmhKAPhcFhpbblxU+loUT3Soj/AOtvJo5ciUxxk+StSVzioHUEpUhtYffqz7vFmae/Cf6MzWAKJUwL0F/hPNSIUDCpAoVTNLlWySSGDA1a3Sh7R4jOSSk+7JQoul1JcDYsS5IjsozK8ymJmq94oh0tpU7CwDPeu8WjEEKNTQ1q4I6Abm47wox81Opa1g6QGFHa1QWuLxqPZiZK0qUzrLAq6WFR07QFWFxi1OoBaHKQkqB/TWldJ9NhDyRjqsXfvFGZ40S0g10pN9j0L/8A2dxCb+cErCUMSSw67t5faM26GrUQohlM1WcfesD5lhpCw0xAVquWIPUEpYj1rFeClTEAFRSSaqP2G8HFRFTUPuRSjcRVYnOcmlSCj3Kl+7KSAkrdm253avrCdWE1O5oeT09I2mY4CXiDrCyg2oHT6U+sI8xyidJctqRymo8xcfSPNyY5S7njNJpGH0uBYhjT09K/OC5OXLxGiShHhSqpH6QQdRPfr16x4lbi4dqfjQTlGMmJJ0ncOHbz6m0Z4sr8tb6IPyvBSMLPWZUuaQUgEgA2ZwdIZq6g273oAWvGICxISlLNqSkBmD1o1GLm28CaMTrZKiHLkgAgAmiWLE/FSo+GGJygkImakyykMWKlKsCQC4AO9XsRHsaEKmBR4WAzFV3+/TpFKsGD4VTSmnwg1fYedPnBeGkyZQesyY5IWosGIcFi5Hd/PaFS8WSsgmwcHtVm9fysATiVSZRdYKyaDxFIsTt258okiekJ1S0BSEjxOouC9d2N7dRzGfxigo6U7gDkv9WdgO4hrOwwlSAdWtTH+mTQVL9Cs7nnyMBBMlGKKl+6SFSwPF4nI2DpPoTatoLy/NNZKJYGoMnwjYAnY1byrEZmeBUsFhRmA2oPrCMY8yZuoDS41jjgjs7iINLIlaQQmYEKVXSQan1Lcu28DTMYpACVEIUP1CoU/c1PoY9xyUz0pXLV4ncB2PYjl7feE+MR7wMtakrFwRQF/Vun+ooJx2R4TGe7mzKTEk6CglO+6S6S7O7A2iX8mwy1hlrJBIIUxL7uRQ/7gHByJklQC00VZYLpVwx7c9Yc4OZLIXYlJdibDs0ZuMoLThpQFWPi7h03DWpEl4UKOsMS2yRX627QJisSh9KFKC1D+moGo3IJ/Ulmu9IAyzNjMWJcwB/7xQ0u4s/7dYvg0EkKJdE1Ap8Jlg+Tgg062rFqZho6jqYuzpG2xJB+cJ8XhVComMTwzgtuDv1iaETFN4gSzN8JfkcHvSKCJ5mBQIQCHNQnbsA48oHmz9beBJY0BCVN/wBgag17l+kSlIWCApShwSCw58vlEkSFLcLD0I1IA1APTy3tzASwUkKK/eJQigq9FeQ68fvBGp1OpXhSKaSS/FGqOkDrl+7YsotV1Cv++0RxOay5bFRSgKLdHLM/HftAdi80AKgEsWuAXb056xXLxXvHBAJQKg3I3c3cV3gbErCglcsipo136dejwuTMck2J+IVBPT7Vjjyc0wy1fEMji0kpl+7QQB8TVAYsauTZr3e8QWkBmBS5DrKizHub02Lxn8PIMyZMDqShQagZ7v8ALeNdLxQLgpEtSkvrURRQs44rVuBxHTcUsm5elCHNWqRUNcu4oKbkdYDw8hK0pUA4UHDOYaYzFqQtVCpKlApUkgjS4Bc9A9Oh6QiTjEqqEkdiRXegPMc88MftNAMvzFBAunWn4dJ+4Yf4j3EKIBKEC41M6Q/Vi79ztBYw4Bd+wEVTJIFhf7RzvNWNlmIxK2SBK1u7gmnTY0PJhhg8WJaSlCQkuCBtwQW6H6RxRZ3uzb/jR4mWCxJcGv0aJOaxdmGb5h7xIS5tY9bPzBHsrLMsLmLAKaBNankVsP8AUKZchNxTiJ/xi0tLZKkv8Kg48nHy7+esc95brTYnEIWlK9ZTYApNu4NG9IDnZowB1gv8JT02I+hEIky8SuwSUkuLBqcE+bw+yzBJSkCcoLKqtUgttVgz2jrM5QplZgrUkhaUlYWoULAuGDODQbPDNc3EDQZY1LJFdYSGFRVRr67wxGWyk/AhIa1XP/qqPZGKSElC5RSDbwmncUbe3SNqW47LFzlBSk6FOyrVFx0JFnevlHiJMqSCuWSqYlgXDsTwN2a/1EMhhQnUNWkEEAH4TvQ7V2hb/LJpBJ8WkE0WkOOr0I3e8Z+M3v7BM2ZrCST7sKTpUXIYF+SXFaikCGZolqQ2lZSRYaVgAl61FNxudjA4VNlaBMTRwzsRRyASKbvDX2jxaFSKJAOxGwdt42FcjFnSVK+JKWHG7fKCsBhDPCpqiUgp0JUKWuSO9Nt4WZdKMwhAID3LQ6mZ4jDASlS6BPhZTKNa7X5ApWAUe4VhJgVNQVpJZKk2fZv+W4Bb5QTiZfvgChYqVJBJpVyAeoLDszUAiuZi9aCQhWhYfxJIoDbihZjQ0DWhBjZC5YoFBKlOD+deYAvFapctSSliCHHDfe1YdYSVImYZMua/jq7VQaEdqH/+jzAGDxCJiWmAq0gDV+ol2Fdw3SLl68MQS8yStmV9j1rbdttgUe+mYXwzACo8KoQwcg7/AIIfIxSMQ3iDtQ0BS1GPLU9YhjsCiehkEFIA018SON+bgvGdyv3klbLQtLljqSQD5mAcSVLOuS9TUA/3IIPh6kAiFeUZoy9YrdweP3eJ4nE6Z+p+dNnAf6QdN0zcLr0pC0Ot9IGoqJKhT1PUQDRSUrYyyDUKS43Fx0PTrGWnJXJxZrQjUCdiXpSjA7708jvZnHJ1swKVbGwPLetmvBvt1InIlJmSpb6VaVmp0pUL8sGFepMA0whE0BYApQ7N05pfzghlFVnFG2I6P94zGV5iZKHCtQVQ8k8q2dx0AHaNXhMNNUkLKg52TZu9zXkCIDpalE3BcWMC4pUtSvd+JKwHALO3INQ3Yx0yaAsOQ5tShPBi2f4/EAlS025HI+UUJ5uLVIXZSipmOrwgdnf5QUrHSVqDyXKi2opSRXvXo0VYkS1v7wLQxcW+4FLUfiA57oQyPHUEaQX+lL/WAf4kolgFQ0hRZmLO2zVHqIS4/J1LmKm4dSTqDlBoX6E0r5V7wD/MJkqsySdNqvX5GCJeNM51ylLSlNwQxr3uNoxnhM5qpYWzE4qWwXJUQdkjUR/6uGi8YtaCrUgihqpxpewr29IbykGcCFWanJ8uRSr+QijE4ooSqWogosb2PNL9o4z+NJdypoonZjpQU31PTatx594pwecKSn4UglywQP3HEUf/AI6rW8mZqSCzE1cVs1aVBexhonLEIACloKiHLpSa8AtaGs/CbLak6naltzFomEkgP1raJzZKkEAkee3SJ4HArnL0hQSkVUp3YW9dh3jlq2/7Z0GVcBLFzv8A5hlJy50knVQB/DYmhcmwfpD7DZWiSp0LADVCgFGt67FuPSLZGCEyqgCkuSTcnhw3hDEMRHbHgk9akZ5eUV8LqLtQ/Ym3X6R5isCmX/8AIUuS+kOfMkfSNRl+AaapaSTclJUGrQnxVNgfLpGd9sMFNQQqUPeJPxJ1eIdQ90v8zE5OOYzeM7L1OizE5oVzdIBILJ3KablomMyUlRJUhLUDh6E7BTF72BhNLzXSkhThSSxSVDeosb7fhhj7F5oFzED3YoCDQEJAYM5rx3jzYY55ZTbEttOJOc/CpSSoAUJ/0x84uxGfJJCCEuphU/SNLMxAA86D9oqxSZafiSPMR78ZZNXt1hZlE8zlaSwl3JIe1gOrtFeJwsyWoiVMersDWnHIp8vVtPnpSyWAGzfOkLMdhASZsonkj50/aNDxcx0aZroSsEVTQEUfpWrC1Iz2PxBCSg3BINelfpGgEyXiUe7IKZgqCx3uOCT6ikZ3NcIpyVpKXYvZyL9L/WAhkGJJmg7FJD/nP3jTYqSpYBvv6F2bf/cZDLCNXIA+tfsI2+CxktSRrHjBu9D1ihcZpJ4Fz1p+/wBoOydKJhMtSQUkFwd7D1g5eFoooSkBd244HAesApwCpaiRbm0QZbPsMnCYgISTpUywTtVVCd2bzpDbIMwRMV7shwos3cDbcfcRnf8AyQtfvZKxQBJf1B+h+cMPYSSn3iVLPwIKqCj03/8A2enEUaOd7NMSZS2v4TcHvz36VgDB40BZE5ALOKjxcbvbyjS5pijLT7wVZnHI3PVhXyjPe0C0rKJqf1AP9j6fSIC5uU4TEp8CVIUDcM9uC4I9ICxWSTky1IYTEKBSSi4BG4u/Z48yVRM1DbmojVTZrBhXzpzAfPvZ3K5WHCNS5gmgmpYjgOAAR5c2jUTsUQg+8GuWaEoVqSX2UDUUNjE8w0KOoykqp4qeLoQQxekKFhchRmSlkpUPhIY17OD2YQGUGAXKmMogoUtpZclh1e1AzdY2GBzRSKD4R8TWra0W4jMJC/dKmywddHFCDZy1fnHuY5ALyTRnAJvwx+xgDZmDE0FUtQNXKW7U/K1pAyQpIJdyLhyS3n+UEZzA5xMkzFcfqB27g+f48aVE5M1OtLdnt/uKCZWOSoaCHp4tTW6g3/zEyJIBZISOQPKw+0KZstYZgVCtCk6h997iK1klKWOk7g+n4YgYhcxJbShaDUqFCB247GnSKFhKyQoqS9Lgv6jp9YEw2NmIGlbAgnSQb8V6/tHuAxEufODlpiTtR7h25Dn1ign+VzATVK0bNRT9jRx3hRmaioFDKSs0Y8s41DtuI1k1QkgBb1etGpUWhNnAMzSuWsBaC4cPqG6SOr04ioUSpakISpU5KFgbihrdwPrxHTsSuYXKUTDbUEhXzb5GK82xDLDgoFUkHpUEdK0hSFk8Dz/YR5eayeVmneXSf4yYpddAPia7t6j/ADGrk4aXLQyEBIIBuHP/AG3Pn1gfBS0SgZcoCWCSp0jfk9esDy8x0avDqLkAKem2puXc+kdscZGlK1EqYEtGhUtk8UjOSpyRVg780H+I6ZmbJJ1u/Wo5DDr942Dk5imWtirYWJ+0U4nNH/SkgULwoTgpk9X9JILXUVEAeYqewh7leTJlVmHWfkPJRJJ7+kB8+zfJ54So4SUJyFlVWDydVSASWUKqbjrGg/8AHeRzpKdeJPjIZKSxKQOWevc7Rrcf8JSFDpTb7H1gDKV1LsQB13/B6xiYYy7kJIuzZRApx+fKI/xBmS3IdNbXDUcfOI5lIK6gAt5tBGSIUlLWAeNKUmaVgpJLpsQbizQZl09SRsBQC2/1FIOmZIgq1oUR/wAf0ud7OD8r0inE4XQ9L1of3gAsR/8AMQAAVbgU24s/7wxy1aFApX4gSynDgjz2eBThveeJNFAer/SIF5ZBDOPiG/4PlAQxvsmEK1yDT+xR+hP0PrtABSU/ECGNXjYYXFax1p+cwhzecSVy1AhyNKgC/PH3gBkZmqWlnNrNfeKJvtCS6SpIAgefhlS9JNQQ77EcfnMK8tny1YpCCkrSVVNhRzZ3ioPz2YJssKo4IL8U/wARD2Hw51qI+EpNDZI47PSH/tFhpTUlhGoN4Rvzx38oT5Dgv4Vb69RULV+567cbxPtW4kpASlJazdO3pCTN8q1giTUX0Eih6PVrw3SoEUal4p0gLcMFEVPa31+cUZfLwZaxcKqK9oKl5msTGoeQevXmC84w+tLhtSajUGdqaSbhJs4tetisxeXSwErUVDSbguQ9KsW9fnAGZ3maJUtSiahILJvU2qdnF2vAKcYZqEeFtQfxAgpIsCObwVjMJInSjpSFAfEkknUPM33p1iEuXKQh0JCeb+kQeHAuAo6dQsG6bHmtYKy7EqBKedu30PWD0ypa0ApSGO4uNj5/tAQKpK30lSWYMC55cDa1ICzNMrlYlLke7m08XIG1KHveM7JEzCzADvY7KHQ8Rq5hSpgCCFWf6UiqakFBRMGpLUJFtnfmAhKzBEwMRVgW4dx5il4GxMphuQ99xxC4YHTM04dZX/cCUhjWgch4uwuZAkyZo0LBZjS2x+oPURRRmeAE5I0n4TcD1cc7xdlOCqVTFalD4dBIYbk/4gyStOtSVEoJDFQLeZEeYzDzJQDVDu4+o6GAfZemWRUBRLnxVfyPr02hLmyQVJ905VrsB8LGvQDvs/Edg8SFCo7jiAssxL4ucgfAgIdjYqfYdG6w2CMWhalJBQkyzUrIFGFAQ/NIW4qUgKIUUJO4Yf4jRYvAq5BCnZi4UN4XTgmgmJKikMCz0ryOsTUA85UxEwhZYkAAB2G/LfvAGPnKE1N7VcUMCpxmpelLuzubBuKX/wA8ExHH4k3Jc89+naFZMDMcEHevrzCtaylxsSfNvtVrVgefmRSkbqNtRpWlTWghIlapykpWtgtQTpQDXUeRVi+8T5Rp9c9lgU4dPUBXqH+8EZji9IY7+opf7wLg5/u0pSlmA34A/wAQjzTG6iGO14onKWqbM0pN6kjYHctt+4hzhpYQGSNPo9KVMD4LDGTJqPEsueRwO37wZhy7cn89YAky9KXHFf2gb+KNOpi/EkgeV9oBkJcEuwA+uw6n5VgHBcijv0ELMwmEFtxtDaSpk02hRn8xihVXdvX7QFEnGlJ/bjf5w1n4cLDt42oYzX8akLBIppU9+G8qt6xpDsfysAnE1UtQJNzb6fPaCszxA1AsSCGp67QHmrHxXY+kRkzSuWK1Bv8AneAhjsImfhyglSXcBQNQdjCfLMtlSQ0sHU1SW2FfMw1kONQMK8xn6X0ufFUJ6Fz6AEHzgHU+aFS6lyKp7QsKyV1YBqfKCsGAoAsWCfIvf6/LrC7NpolzUpL1Q13qSEjcvWLoabATq1pzBXvA77QmlziQ72p6RNOK0nkcc/aAZrmvT8rAi1JqWDEMRs2/lAWKx4DqbhvzeCJUwe7KqgHnreIBzIMtRKDpdtPTjy+sZjOMwXLmqlu7MzdgfvG2QkLF3b5dI+Te2UlZxs6pL6fCFGjJA7bepMYz890WbfR/Y7H6wxsoO3BB6dPpDyfg0EhRehcEFiHDVa4r2jBf+PSZJQhRD1ZjyLepj6FMxIcB6mz77+ojWN3Ohmp2UYyXMV7uYJktVWWQFJPo3mIIw8yYl/eKD0qC4PNC3zhwnGKD6iCxr0HPaF2aKBCt1pqBzavHSNC/CZfh5jqQNKzdjT/1Jb0aIYzKUzA0wjWBRYDHhjyOl4W5Orw7pVdQ5D7dQzt1hguZqJVqYsxGyqXH/KIFgkzEeCYCGcJUbHo+449OxOCx5QGWApJ2P1HEEYfFFIUlZclil9xb8/xCbFyVJT7wMqWfF4Q6gL7cch4oYZhiZQ0qQkspwzm7edIB9l8NoVNJqV1qPidztY1uevlJGCM1KNkgu+9dxW0MsHLMoln03LuB5PY12jOt0MU4rSNOxqOnMB4wup+nMCZhPDJArpttflo9lYxJFWjSMxhEJAKtS3UP7gwZ3vTpzSAseXJuaW+Qi6cHISOvZnNezR5PlAAAU9fLzp8o8U57emPkWpBLOkbhjs/Y27QzyXCzP4iUVeEBRukgEsosCAxLOQOkN8hywqSJhJSVfAwDtd2O23aKiZycSZYCjIQAtUxYcqUxASg0DOXoHGmpqI74S/bpGg/iBMdmAFOt2t+PFOS4V55WQ6UVDtU1006Nq7iLMPOYf00eNQLA3N2uB87NDDAYH3SAn9QueT05aw6R2qRPGEMAprX6xXJUCSNmEUZmioc9Rx+f5gbBq/q0/wBD8/KRFOcUBoLGvG0JwTT9IBDnlqsG/LwymqdBDVa8K8MyloBNNQFe9evSA0UiY358oA9oG925LVr0i7VQN27tHs+V72WpINSKd9oD5vIzkTsQJMkKUdZEwkFkpS736gDzMfSJMzUhri3aMlKy4SVzFoShBWAVFviVW7bvU8vD7K5tGNj9fz6RRZjpYq9jQ99jCvKphBKFMyqDkHYtxX5Q7xAChXz/AHjPYpapalEbt8uKefmICOIWZMxRK2c+FzYsAzE1qDSFGa4OYVy0ISSJincAkJAqvoL3O6hDb2tyqZOCglQAmLBJIqgJSXIG5KmF9+kNPZuWJaUocqOkMS9GpZ6GvpATw8sS0s4YgFL8nbrUikKMVlS5k6WslIDlS7aiAPDb/kewhvmSTrCz4men9p5ED4vGiWAWKrM16xdIrKUglKLD6mpfzrEZo3hZMxRM12YE/jwbOWQgf9oAXGVKUjnzdvz1hovFMkJ2P2jPIBM6ap6uwr0t9B6wcua4S1niKcYHEjSQ25H7ebNXoIQ+12S61DEAOyWWBcjZXlv5QRhFM92Ct+LQxkYhwxGoh/l/uM5Y7miVh8A8uakB7gMzM/L/AO6xtMPjPeqSlYqmoNq1FIEzdAmnUE+NA8FR4qfCftwehMZ2VmblITqd2BD0SDu+4Ow5jnjvDq9jc5rKWoEoDqFNLs4PB5hdPRMLTWUlaUkGW3iY1ZiHfpE8tzZapkooZT3ZqMPEfT6wxxs7UQvUHdntW3DPs0dRkpGOUZsolRSpyShmKQAH1VarpoesahUlveAhkhmO9Q/FGtFUnDSp5KlAJmJLBbXHB5EMDKVLltMIVzRgfnALPjlmXwCASeQ37HyizIsL7mWEkkhnqXCegLD5wDmhCCLECHGXq8A37n87wDAAL/7D5iPEsxSodyOsCz3QXDgRYMQFB+kAlzeUUqbpRrH8MDpHnDCcUklCqgkN0PMJZ+MCFFN2PWCFmIxAS7Dp1bf7QOtRKSKlq0B2ez9zEWSwN6ddxSx7nbaBZiph+Eh6N50Af0+cfO48NsYxrMoxSlSveFSUrWPFdwE0CXb5DcmKJuYpRRSw4vvEDl884fSDqVdhTyckd4T/AMqmuykDupQASR0TUhtqx9Dbo0/s/N97OMwMJaEMCE/Eoln7AP31XoY1AUAm1ulOrwp9mVSwhSAokoZyBdRFPKjQ9RjfCUBAFL0pT/UaCrNxqAO8KsFNPvCokbdmHPqYb4xPhDnanXiEqTU0ADUeINAqYA4NHpCGbPYE2AJBqOe7esOB40JJ3SK9Yymb5e5UkEALIBIqSBehsbl79meA1eCmOgQbIZIJ1MwDBj4nv+8K8qVq11o7Dyo/n+0NZrBIerQGLz/FTU40S9H9NaNYmbOHJFmB/cQ2yaeSg88C4tW1Q8E5ijWgkAeGo6jcfnWEmEnmWt0gGhB/DCDSrmeEK5r+djAebSRNlFSKrTVnu1x6PSKJOLKkKSbmohYnFgLSymUpem5qxrbdgYDQomBckAkBRA9WZvrC6WlSFsbAE/LeGc/CpWnUx5pufPf5QJhZSUqqxu7qDE/LrSKK52JCgdZa5JgbMMLLUnxFR+HSmzHoN61q8Uz9JUxA1IJ3t0HQ7t9IQYpSZClGWVA1p7wqANyEuSwcWH2hs00CsKEjSbNQ88fnWPVI8LMq/wC1z594pw1UpJLuAwBuKb78RbjVNJX3sLmlfLZ4BXhi0yYxdi1eTX5N8zFk6cn3aSLvdt4GlSE+6M0qZUw6r0cgsB05/wACCUy9KBX4Q/JtAS/iSiVrIuB9aQywUx0JKeIVfxSNCU/EDsNwKM5beGmCU1LdtjAD4ieBehB4qa/X9ozma5aqXPScOlShPVpCXprFSOA48VTseIZ55IUpaUJICigsTahBctWjRrMgkOAHoVU6bP6RmyXoYTL1z5OKWJqVIUlCdDs73uOfy0bpeNRNRrIJZYQWJDKdNm6lvIiJ+2Xs37xInyj/AFEAgsPjSCCAeo8RHLnpGdyTEzEKA0eAnxP13Y+pbjrC2T1NnWICEuQNJq773L9PpBuX4orRVikUJFfX85hJmaU4hCpBKkBW6XBpUpG+kilaXi/KsIcKSJaAiWaEAkjTxw4v15iTKVZdmOJwaFnVpoKittmH5vFcvEpenFfOCMUsBGpJt9/9RjlZisTCSSBtTu0a0NWvEj4VDUnncQpzOecNMQQdaFg/byp+8RxeagSdVNZBAB5/aogDM5yFy0lZHg37t8qfWAN9oc5lS5aTpdZDgbjcF+o2j51meaTlTCfhfY1i3NMYFTC5OkFxu4O7gjn5bQywOHQUAqloSTXx6nIIBB+IUIjnnnZ4z290rIIDOP0k39Ol4cZPlQAGti5fpXnmEeCnkEBY92ApzvQvXnbaNKjMUJYUZj4hu1/OMYfj6smjHEYv3fhjP5jjVF2FSWD82Hz37xDM8e1QfX5duYpyrLFYola1FKGZ03NQ+l7Wv3jcz3dQaf2LlDStRUSCsAEWOkWHNTeHybkdIX4RISQhCWQiiR8z59TeHE4Mygx4joFeaIVoDf3fIuPztC5a0kOadzxGnmYXWktfjj86xmsSDLPwPVmqXq21hS+0FOMqIMoAu/XZ6iFuNl6VEq0kuSCzUJpy5A33gvLBpcqqSblq0HoxfbiL80khVw4UKwqFuQL1JWpTAqIbgBgpvIqUPLpGgV4gBxuYTKWw8O1ABQc/IfUwRKxxYhYUH9OOYDwDQrT594SZ1LElRNkkuCWo+3kS1ekNcRPcagDqFCe34/nAGMne8l1GrT4g16V2q9LQFGCnEmppVqD8/wBRLIZCVrXqAOlZburtwKecIxjyqahKCoFShZKmY9w0aDJcB7ufMCVE6tBYkUuL73ih/JWASGOk22/C8Jc3w+ke8BBDh/pq+bGG+ICkUUagij2t+ecBZniGkkmzH5QGWxC3mAOWUP8AcLEIUJcoztIBALC6aOUkc/KsaHBSQv3ZBYpLEgji9t4An5JKm4ke7bSPCQgMl66l03NqVo+4jOmhOTzXlmYoaUuW/wCo+1zGZzjNP4r+nLUxUoAAHkivWPpifZqUqV7tQVpKdJAOmhDUawaKMD7EYLDHUJaioVBK1FvIFrdIqM7NUmWkJDAJASG4on8849UQEHUqwNQdr77w7zPLMItSQy0tdlOD0qCW848xeT4YywPdkhRZypTnfnpZmi9ptnMnkmZr/wCLeFuHIYkWckUu3V4JlY8BTuSllbGrXA3Jf8vDE5QiXKme7KwW1GoJLVOzuzxnMswU4zRQaGLkiiSWcsbq6V+piK8xWO94tK5brWQUWNACkqGltqOe/MbvJwqWmXqqQPF0Uz084Cw8mWlAlpAAGxF+Se9zBSSWIFuWo1WiCjNM6UzPQO/1P7QhnZvKY6iwNi350gLMJ6tJXqFCwBpV2Y9HhNjcYHSmWFLXym1tgXP05jx8uX9l/WnG3bbYPM5Q/UDUqKnL2PP2izNcy14dSEkeJgHoQCWNeWtGOE9YUlAGpQSCXFQfIgcQz/mSDLIUxZn1JP4HiY8+U1PSZtPisSpSSACENQtf87Ri8ZPV746ElfhtqLk7Cu9adHh1/M5i0MPElvhAHoQa/m+wkhaJhUgaUEVIavQkvQvsY7X+RPJGrmlPxGj3CpnhZWpRZ3ooV6j7Rls/zozpx93qKQaEJuBUEu3doeZnglzHSZzFAcFYJBehqN2736RkJ2DOohgQLlLsXswUHZ39dnjePL8o1Lsfh1yzKSnQoKcqClM6kAsUgk7F7NTU43hlmZloUApan010s1zYCgHSEsvCTAaFwQSg2Hi7bEXaLpOWLLuQ78KL9fDzetYfKNNXPwRnTHYIQPhKr03002dn6QxxGEkkBICyzAkHS3PwafzmITZvhdg+xr2Dt3izLiqQgIK/enVqUVWJPA2HA6RuSG1Er2fkB1FK1hndSiAK8BgfOGODSFVSGGwFh2iqbjipwWY7AeQi/CYgJCdAcHcCwAvw7sG78RdAyrl77QXk4UpwVMkH60gGRNJrXf1hhla/iISkD9SuWGw2rGoyhJVMlrJqz9+0KPbbHz0oQuQlBUpaUKB5UWSbgVLJqd/RiczlvUaQXCX6fuz0ig4tIB5H05iVYIXJVLHiAcBi3JYln2r6NAsrGVKTUeUDZ7mSCpwolxZ6OWp1/PNPgsaoE6R4b2L9j+bRYlPcyxQQD/c1Nqm16dIhLxJUEl1VdxsCG47xjPafELUpGkq8ahLJALsTVq1t27Rr8LL93LCVEkJASly5JFCo0FTQve8IohCfCampepijDp0rUk0q48/8v6wVKWNLhgHLUhdLnKE4BRBQUMGBooXveg6W6xUe/wAoUmehSKyyXP8AxLWA2BMNcYnRMlqSD4lMqjEBjfo4A7kQun5zKlkpUou4sDRvzZ4n/N5a9ASsOQ+j9WkXLGt2/Gho2KxGJdTEmsLc8xulKkh/CglwHY/u32gufmKQlJFQtNCLEF6vxvSMlm2NZCikmrJvU1AJfqASIlWGmX4rVKUWpT5vQxosoniWlCtLuA1bcfKEOTrEuQP71H0Ap+8XypywAk1A0pd6ggD1f7xFb3+POkh6H8pC7GzgUjpt61pGfGaIkS3WsnSPhDFuA4pS0IcvzVeLKl6lJSFsEoAcjzBJNWo1o0grM81EqYQbuPT8+hhtlk5U1XiSQBWot+WirLsPOmKJmSly0pIIHhAURV6urh7VjWYOQgJqpIJ2S1D9zE2aBYPCaB4laiTdgPItc7QnzRLTCA7XH7fnMalUpLNQxnvaJKpfiAdJDHodnpTvGb0bLpBIckXNKvT7bwROzSWGru33qPMwjnoWpQVbZTFvNjc7ecCYpBcAVUoHS93AYj0r6xw/yMd6Y/si7OUywFKIdCxUNuP9v5QkwOUzfeImy0pSAC4WCFbhuCCGL9YMn4kBIQpJSqnhBArt597+cRx2YqVpADKFGV9GH1jhyZ2+T1zuUvYfCZspE6alaKGmrSb7i1qmvaDJrrWlaEpIAJINSQLgDci/lvFBxAMvZKzRSSKEilPTePU41amGhCWqG46deveMXWvE2YoxYQlKwlSg41Eiw5FR61DesV4zLylpoUfEQb3erHfpWPVYwgBExBWkiikuVAhrhrHv9YNwM1M2XqT8NWYeobmMT8ZuL/wtyzGF1JUARXUHo17dmgj+Ty5j6VMjYXIP5zWPFr1KFgvZ6gh/ka224iWli0wKQ9iDT1FvOJMr7OllsATsFpUtLuw0+vf5xCVKSRV37/5i7EgqJKFakmoLUqbA2NiaQ0k+y81SQRNSHFvd6vm/7R3kyynTfdB5ngp6ZiShClS1LJ1JNEamDEF7JDiwd72h5LlhIAYCl+zt9Q/OkCgjo6Pb46Kk4gBdEh3p4f8AkVB/IsKbdYNk+IJ2ZLBo6OjQMmaUy3UpIu70vS+14CGboTL1avCocUqSKdS5byjo6G0CYvGlQAQmqUkHVQgli7t9oWnM1k6QhIukh6F00fpR2qS55aPY6M5XprGbRRjhR0bGyQTZiXSKsW6ObUitWJGiopY16GrEM9RTl3eOjo5bpyTV6VHMCVE6QAFEuD8LnYj8pDyViUlCSCzXJqf8x0dDi5LctVxlrpmKon9b2NK3Y8M28Cifr1DTS1CNL2o7Mewjo6PS2QrX/U1CwIJ+Y9LbbRofZtTSpqzU0SCeEuW+f0jo6CqM1lqSgADU6mCRsCSb9L9IzuczVFaJcsgkuolqeEN9VUjyOiVY0GWTZg91LRLVMmFIU4ACW/uUo+FILG99oeScrTJkD3rmbMrMXSqmNBbwpSABQfCNzHR0QZ/HzZc3QhJCkLIDily16Rs/4ZOGCUSQEBq0DnZyd/OOjoqVNWMUWB2+cSl4dKi+opV3opuht5NHR0BNckpOq52G3++8WmcSATT+5w4IO3WPI6JVZvPsvOsKkTEJlknWlSXI6o28jaFc7DrQdalpW1vCEkAs4cUbe0dHR8zn65NRxzmr0BxikTgKF+or/rrCbOZelEtJWPeIPxWOnYHSG7H8PsdHTjx70xPQi8NNqKmrhjqg/DomBACgnUhTgpNWOx/P89HRzz5LvTPyHz5lArUAsbA3fp5QTIngkOsayDRxUbsLbfWPI6JMOtbbipcmUCRLOhQ/tG8M8BiEuEqKdQAatxYkG4MdHRO5lv8ASb/IFjMsUkKKSpSF1CgKpL7sA1yX7Qwy8zRKQ5rpDvQ+YeOjo9WNtx+X7dt2x//Z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97282" name="Picture 2" descr="http://www.ilovetogo.com/FileUpload/Editor/ImagesUpload/WebContent/Story/5211/14462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3143248"/>
            <a:ext cx="4572000" cy="3305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4291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15. ทะเล (สาป) เดือด </a:t>
            </a:r>
            <a:r>
              <a:rPr lang="en-US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Boiling Lake </a:t>
            </a: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ประเทศโดมินิกา (</a:t>
            </a:r>
            <a:r>
              <a:rPr lang="en-US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Commonwealth of Dominica)</a:t>
            </a:r>
            <a:endParaRPr lang="th-TH" sz="5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357298"/>
            <a:ext cx="8572560" cy="52149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>
                <a:cs typeface="+mj-cs"/>
              </a:rPr>
              <a:t>“Boiling Lake” </a:t>
            </a:r>
            <a:r>
              <a:rPr lang="th-TH" sz="2800" dirty="0" smtClean="0">
                <a:cs typeface="+mj-cs"/>
              </a:rPr>
              <a:t>เป็นบ่อน้ำพุร้อนที่มีขนาดใหญ่เป็นอันดับสองของโลก (รองจากทะเลสาป </a:t>
            </a:r>
            <a:r>
              <a:rPr lang="en-US" sz="2800" dirty="0" smtClean="0">
                <a:cs typeface="+mj-cs"/>
              </a:rPr>
              <a:t>Frying Pan Lake </a:t>
            </a:r>
            <a:r>
              <a:rPr lang="th-TH" sz="2800" dirty="0" smtClean="0">
                <a:cs typeface="+mj-cs"/>
              </a:rPr>
              <a:t>ของประเทศนิวซีแลนด์) มีความกว้างราว 60 เมตร ลึก 59 เมตร อุณหภูมิริมทะเลสาปอยู่ที่ประมาณ 82 – 91.5 องศาเซลเซียส ระดับน้ำภายในทะเลสาปแห่งนี้มีลักษณะขึ้น-ลงตลอดเวลา โดยเมื่อเดือนมิถุนายน ค.ศ. 2006 (พ.ศ. 2549) น้ำในทะเลสาปแห่งนี้ได้แห้งเหือดหายไป และเพิ่งกลับมาอยู่ในระดับปกติอีกครั้งเมื่อเดือนมกราคมที่ผ่านมา </a:t>
            </a:r>
            <a:endParaRPr lang="en-US" sz="2800" dirty="0" smtClean="0">
              <a:cs typeface="+mj-cs"/>
            </a:endParaRPr>
          </a:p>
        </p:txBody>
      </p:sp>
      <p:sp>
        <p:nvSpPr>
          <p:cNvPr id="82948" name="AutoShape 4" descr="data:image/jpeg;base64,/9j/4AAQSkZJRgABAQAAAQABAAD/2wCEAAkGBxMSEhUUExQWFhUXGB8bGBgYGB0gHRkgHCAfHB4eHx8bICkgIBslHxwcITEiJSkrLy4uGh8zODMtNygtLisBCgoKDg0OGxAQGiwcHCQsLCwsLCwsLCwsLCwsLCwsLCwsLCwsLCwsLCwsLCwsLCwsLCwsLCwsLCwsLCwsLCwsLP/AABEIAKgBLAMBIgACEQEDEQH/xAAbAAACAwEBAQAAAAAAAAAAAAAEBQIDBgABB//EADwQAAECBAUCAwcCBgICAgMAAAECEQADITEEBRJBUWFxIoGRBhMyobHB8ELRFBUjUuHxYnIHkjOyFoKi/8QAGQEBAQEBAQEAAAAAAAAAAAAAAAECAwQF/8QAIxEBAQACAwACAgIDAAAAAAAAAAECEQMhMRJBIlEEExRhcf/aAAwDAQACEQMRAD8AOwmRrHiWJdbgaTbp8mH+YtwmFkvMEyX8NQClIfuwPo8Pk4Un43QSKMXPdgfxoV5plSJ6NPvJiVBQZbAdPhNSOjjpCSRhVmKVBMr3OhCAapFHexfqft2i84FawSVJUkkEobja7H5QskZDiJYSAtKwkukOUuSGqDQEbVNzGky+QlAGoJC7kO4BNwH26RQmUjQ4DVJoClgeSw8vKAcUrSf1Bzp+JnB4Fq1+IbQ5zOVJUfCDLWVMNIYPxpZn9IjOyyYEp1K8SfhUEmxehCVOPtEVnsxlaJWtA8QDpZiSaUbTc0sKxLwolaApKls6jpO12UGq/wBYaZpksykxU0koDhIQwfZ9RUSRxa28ZrHY8JT4ffLclylyEPR1Jpqbp+0A5xM4SQEibL03pMBUkitQ/Iu5gBecKBJQrUHBLPVuR8JHQMW3i/BzxNSjS9AwBlsa0fntHLwWjUsK92U+LxFOkAWcDkduYIGyPHrnTlYhYASNSEoqSl6KZ+wr3jT4daSSpJBBptTpX8tGJwGJ1hgBUkkKZiVeImt6nbYCHWAxTJ0+JkgsABcE8VtyW6RVN5OYyMFKKColSlFbf9ibVNBYbUpCXEe1cxBKpSHTYpLPbZQPyIMIcJmCcRSYZp0O6kJHic6kkp2SAWdnJcuIbiTqCUytKhdTli3/ACenn5U3gt//ACIT5RlhSXSmju+okUe2kBVQ37Rhl44nGgKDhAUmnUOD9PSPpOXezshQ1ziEnYS9mqCSRfygNX/j2QZhnCcsgqdQUE1BoGIZq/ggoHB4MLQChbsf1GtrNt2v1hNneZlEwAjUtgkUZBuxvYOaNWNbjsKiVWXqLlikCoJD0+frCNfstNxMxE5AAlpNQq5IIct+9KdYWodez+LMlKEOBqTXpxRqPzDSdmQQfGEks7l7BQuWYX5jO4nEaFhCh4h4Qx60sYIMibMOvROBSCzoW1CAXYVoPls8cZzS5a1U+Q7JsyK5iy5qtQpYBPhHlT8eHX8Pd9ZCrpc/Z2jLZbOVMWosolYYkAkp0tezAsQ5PIh7l01YR4wun6jUNy42Mdccpl3F2r9qNIlKCaJ1IavJHy6RRKxr6A5DpFB6ftWM/wC2eaFpctwDMXqDUcIFHr1fyHMU4bEkTSsqZIDFyzVqCKloqtJ7O5iUoPvUChcUqLnim0V5r41alJC38SJnhC0jcO1w7Qvkom+NelStUylKBOlKUl7MQCfOBcxRiRKGhGsjw/EBQ1+vXzjnlne5EtFzDLWgAqWFOCClQ28rG96wwyzMQAUlClqFAFXNAAb/AJSMzhMjxSmV7okv8SSCh7gVZ9hTjeIzZGMlEFcqahyAHSXL78HsTuWjz3+6fbFuTTTfaZKEokgELJ8TkVFSWau3yh3hkhaElJKxqceH4WFip6g9f9YZImKWQpCnbdB7lqUa249BD3JM2UiS2kKBIAZnNbuKs1ejRri5M/lrJcbdm0/BpJICFeL4yGYENsS+km4BN4G1GUwUjUjUXOr4Qz1BKhejUvBicxQHClMSHNSPR9oloE9L6UszFWqzcBNPlxHqbTxEwaSplMkuW6V+F9+npaFxwqpqtWhTcKSSG6UeCsQha3SmYliRqGkkhKaFmd3IAYgbwumIShb6piSVU0jwkgVBD0cvxe8Zyxl9QZ/CIDJBo9UlZeo2ZiLfKAliTrUHIUi+qhV0dna+30iS8fqOkaCpOkEsbsb3bl6kCKsNiQpSxNSkoS1Vhwkn/nbj1EUSx2ESUalEJBoNXxKa2zgFv7oXIkhh4FEGoOl386w1xKnmhKAPhcFhpbblxU+loUT3Soj/AOtvJo5ciUxxk+StSVzioHUEpUhtYffqz7vFmae/Cf6MzWAKJUwL0F/hPNSIUDCpAoVTNLlWySSGDA1a3Sh7R4jOSSk+7JQoul1JcDYsS5IjsozK8ymJmq94oh0tpU7CwDPeu8WjEEKNTQ1q4I6Abm47wox81Opa1g6QGFHa1QWuLxqPZiZK0qUzrLAq6WFR07QFWFxi1OoBaHKQkqB/TWldJ9NhDyRjqsXfvFGZ40S0g10pN9j0L/8A2dxCb+cErCUMSSw67t5faM26GrUQohlM1WcfesD5lhpCw0xAVquWIPUEpYj1rFeClTEAFRSSaqP2G8HFRFTUPuRSjcRVYnOcmlSCj3Kl+7KSAkrdm253avrCdWE1O5oeT09I2mY4CXiDrCyg2oHT6U+sI8xyidJctqRymo8xcfSPNyY5S7njNJpGH0uBYhjT09K/OC5OXLxGiShHhSqpH6QQdRPfr16x4lbi4dqfjQTlGMmJJ0ncOHbz6m0Z4sr8tb6IPyvBSMLPWZUuaQUgEgA2ZwdIZq6g273oAWvGICxISlLNqSkBmD1o1GLm28CaMTrZKiHLkgAgAmiWLE/FSo+GGJygkImakyykMWKlKsCQC4AO9XsRHsaEKmBR4WAzFV3+/TpFKsGD4VTSmnwg1fYedPnBeGkyZQesyY5IWosGIcFi5Hd/PaFS8WSsgmwcHtVm9fysATiVSZRdYKyaDxFIsTt258okiekJ1S0BSEjxOouC9d2N7dRzGfxigo6U7gDkv9WdgO4hrOwwlSAdWtTH+mTQVL9Cs7nnyMBBMlGKKl+6SFSwPF4nI2DpPoTatoLy/NNZKJYGoMnwjYAnY1byrEZmeBUsFhRmA2oPrCMY8yZuoDS41jjgjs7iINLIlaQQmYEKVXSQan1Lcu28DTMYpACVEIUP1CoU/c1PoY9xyUz0pXLV4ncB2PYjl7feE+MR7wMtakrFwRQF/Vun+ooJx2R4TGe7mzKTEk6CglO+6S6S7O7A2iX8mwy1hlrJBIIUxL7uRQ/7gHByJklQC00VZYLpVwx7c9Yc4OZLIXYlJdibDs0ZuMoLThpQFWPi7h03DWpEl4UKOsMS2yRX627QJisSh9KFKC1D+moGo3IJ/Ulmu9IAyzNjMWJcwB/7xQ0u4s/7dYvg0EkKJdE1Ap8Jlg+Tgg062rFqZho6jqYuzpG2xJB+cJ8XhVComMTwzgtuDv1iaETFN4gSzN8JfkcHvSKCJ5mBQIQCHNQnbsA48oHmz9beBJY0BCVN/wBgag17l+kSlIWCApShwSCw58vlEkSFLcLD0I1IA1APTy3tzASwUkKK/eJQigq9FeQ68fvBGp1OpXhSKaSS/FGqOkDrl+7YsotV1Cv++0RxOay5bFRSgKLdHLM/HftAdi80AKgEsWuAXb056xXLxXvHBAJQKg3I3c3cV3gbErCglcsipo136dejwuTMck2J+IVBPT7Vjjyc0wy1fEMji0kpl+7QQB8TVAYsauTZr3e8QWkBmBS5DrKizHub02Lxn8PIMyZMDqShQagZ7v8ALeNdLxQLgpEtSkvrURRQs44rVuBxHTcUsm5elCHNWqRUNcu4oKbkdYDw8hK0pUA4UHDOYaYzFqQtVCpKlApUkgjS4Bc9A9Oh6QiTjEqqEkdiRXegPMc88MftNAMvzFBAunWn4dJ+4Yf4j3EKIBKEC41M6Q/Vi79ztBYw4Bd+wEVTJIFhf7RzvNWNlmIxK2SBK1u7gmnTY0PJhhg8WJaSlCQkuCBtwQW6H6RxRZ3uzb/jR4mWCxJcGv0aJOaxdmGb5h7xIS5tY9bPzBHsrLMsLmLAKaBNankVsP8AUKZchNxTiJ/xi0tLZKkv8Kg48nHy7+esc95brTYnEIWlK9ZTYApNu4NG9IDnZowB1gv8JT02I+hEIky8SuwSUkuLBqcE+bw+yzBJSkCcoLKqtUgttVgz2jrM5QplZgrUkhaUlYWoULAuGDODQbPDNc3EDQZY1LJFdYSGFRVRr67wxGWyk/AhIa1XP/qqPZGKSElC5RSDbwmncUbe3SNqW47LFzlBSk6FOyrVFx0JFnevlHiJMqSCuWSqYlgXDsTwN2a/1EMhhQnUNWkEEAH4TvQ7V2hb/LJpBJ8WkE0WkOOr0I3e8Z+M3v7BM2ZrCST7sKTpUXIYF+SXFaikCGZolqQ2lZSRYaVgAl61FNxudjA4VNlaBMTRwzsRRyASKbvDX2jxaFSKJAOxGwdt42FcjFnSVK+JKWHG7fKCsBhDPCpqiUgp0JUKWuSO9Nt4WZdKMwhAID3LQ6mZ4jDASlS6BPhZTKNa7X5ApWAUe4VhJgVNQVpJZKk2fZv+W4Bb5QTiZfvgChYqVJBJpVyAeoLDszUAiuZi9aCQhWhYfxJIoDbihZjQ0DWhBjZC5YoFBKlOD+deYAvFapctSSliCHHDfe1YdYSVImYZMua/jq7VQaEdqH/+jzAGDxCJiWmAq0gDV+ol2Fdw3SLl68MQS8yStmV9j1rbdttgUe+mYXwzACo8KoQwcg7/AIIfIxSMQ3iDtQ0BS1GPLU9YhjsCiehkEFIA018SON+bgvGdyv3klbLQtLljqSQD5mAcSVLOuS9TUA/3IIPh6kAiFeUZoy9YrdweP3eJ4nE6Z+p+dNnAf6QdN0zcLr0pC0Ot9IGoqJKhT1PUQDRSUrYyyDUKS43Fx0PTrGWnJXJxZrQjUCdiXpSjA7708jvZnHJ1swKVbGwPLetmvBvt1InIlJmSpb6VaVmp0pUL8sGFepMA0whE0BYApQ7N05pfzghlFVnFG2I6P94zGV5iZKHCtQVQ8k8q2dx0AHaNXhMNNUkLKg52TZu9zXkCIDpalE3BcWMC4pUtSvd+JKwHALO3INQ3Yx0yaAsOQ5tShPBi2f4/EAlS025HI+UUJ5uLVIXZSipmOrwgdnf5QUrHSVqDyXKi2opSRXvXo0VYkS1v7wLQxcW+4FLUfiA57oQyPHUEaQX+lL/WAf4kolgFQ0hRZmLO2zVHqIS4/J1LmKm4dSTqDlBoX6E0r5V7wD/MJkqsySdNqvX5GCJeNM51ylLSlNwQxr3uNoxnhM5qpYWzE4qWwXJUQdkjUR/6uGi8YtaCrUgihqpxpewr29IbykGcCFWanJ8uRSr+QijE4ooSqWogosb2PNL9o4z+NJdypoonZjpQU31PTatx594pwecKSn4UglywQP3HEUf/AI6rW8mZqSCzE1cVs1aVBexhonLEIACloKiHLpSa8AtaGs/CbLak6naltzFomEkgP1raJzZKkEAkee3SJ4HArnL0hQSkVUp3YW9dh3jlq2/7Z0GVcBLFzv8A5hlJy50knVQB/DYmhcmwfpD7DZWiSp0LADVCgFGt67FuPSLZGCEyqgCkuSTcnhw3hDEMRHbHgk9akZ5eUV8LqLtQ/Ym3X6R5isCmX/8AIUuS+kOfMkfSNRl+AaapaSTclJUGrQnxVNgfLpGd9sMFNQQqUPeJPxJ1eIdQ90v8zE5OOYzeM7L1OizE5oVzdIBILJ3KablomMyUlRJUhLUDh6E7BTF72BhNLzXSkhThSSxSVDeosb7fhhj7F5oFzED3YoCDQEJAYM5rx3jzYY55ZTbEttOJOc/CpSSoAUJ/0x84uxGfJJCCEuphU/SNLMxAA86D9oqxSZafiSPMR78ZZNXt1hZlE8zlaSwl3JIe1gOrtFeJwsyWoiVMersDWnHIp8vVtPnpSyWAGzfOkLMdhASZsonkj50/aNDxcx0aZroSsEVTQEUfpWrC1Iz2PxBCSg3BINelfpGgEyXiUe7IKZgqCx3uOCT6ikZ3NcIpyVpKXYvZyL9L/WAhkGJJmg7FJD/nP3jTYqSpYBvv6F2bf/cZDLCNXIA+tfsI2+CxktSRrHjBu9D1ihcZpJ4Fz1p+/wBoOydKJhMtSQUkFwd7D1g5eFoooSkBd244HAesApwCpaiRbm0QZbPsMnCYgISTpUywTtVVCd2bzpDbIMwRMV7shwos3cDbcfcRnf8AyQtfvZKxQBJf1B+h+cMPYSSn3iVLPwIKqCj03/8A2enEUaOd7NMSZS2v4TcHvz36VgDB40BZE5ALOKjxcbvbyjS5pijLT7wVZnHI3PVhXyjPe0C0rKJqf1AP9j6fSIC5uU4TEp8CVIUDcM9uC4I9ICxWSTky1IYTEKBSSi4BG4u/Z48yVRM1DbmojVTZrBhXzpzAfPvZ3K5WHCNS5gmgmpYjgOAAR5c2jUTsUQg+8GuWaEoVqSX2UDUUNjE8w0KOoykqp4qeLoQQxekKFhchRmSlkpUPhIY17OD2YQGUGAXKmMogoUtpZclh1e1AzdY2GBzRSKD4R8TWra0W4jMJC/dKmywddHFCDZy1fnHuY5ALyTRnAJvwx+xgDZmDE0FUtQNXKW7U/K1pAyQpIJdyLhyS3n+UEZzA5xMkzFcfqB27g+f48aVE5M1OtLdnt/uKCZWOSoaCHp4tTW6g3/zEyJIBZISOQPKw+0KZstYZgVCtCk6h997iK1klKWOk7g+n4YgYhcxJbShaDUqFCB247GnSKFhKyQoqS9Lgv6jp9YEw2NmIGlbAgnSQb8V6/tHuAxEufODlpiTtR7h25Dn1ign+VzATVK0bNRT9jRx3hRmaioFDKSs0Y8s41DtuI1k1QkgBb1etGpUWhNnAMzSuWsBaC4cPqG6SOr04ioUSpakISpU5KFgbihrdwPrxHTsSuYXKUTDbUEhXzb5GK82xDLDgoFUkHpUEdK0hSFk8Dz/YR5eayeVmneXSf4yYpddAPia7t6j/ADGrk4aXLQyEBIIBuHP/AG3Pn1gfBS0SgZcoCWCSp0jfk9esDy8x0avDqLkAKem2puXc+kdscZGlK1EqYEtGhUtk8UjOSpyRVg780H+I6ZmbJJ1u/Wo5DDr942Dk5imWtirYWJ+0U4nNH/SkgULwoTgpk9X9JILXUVEAeYqewh7leTJlVmHWfkPJRJJ7+kB8+zfJ54So4SUJyFlVWDydVSASWUKqbjrGg/8AHeRzpKdeJPjIZKSxKQOWevc7Rrcf8JSFDpTb7H1gDKV1LsQB13/B6xiYYy7kJIuzZRApx+fKI/xBmS3IdNbXDUcfOI5lIK6gAt5tBGSIUlLWAeNKUmaVgpJLpsQbizQZl09SRsBQC2/1FIOmZIgq1oUR/wAf0ud7OD8r0inE4XQ9L1of3gAsR/8AMQAAVbgU24s/7wxy1aFApX4gSynDgjz2eBThveeJNFAer/SIF5ZBDOPiG/4PlAQxvsmEK1yDT+xR+hP0PrtABSU/ECGNXjYYXFax1p+cwhzecSVy1AhyNKgC/PH3gBkZmqWlnNrNfeKJvtCS6SpIAgefhlS9JNQQ77EcfnMK8tny1YpCCkrSVVNhRzZ3ioPz2YJssKo4IL8U/wARD2Hw51qI+EpNDZI47PSH/tFhpTUlhGoN4Rvzx38oT5Dgv4Vb69RULV+567cbxPtW4kpASlJazdO3pCTN8q1giTUX0Eih6PVrw3SoEUal4p0gLcMFEVPa31+cUZfLwZaxcKqK9oKl5msTGoeQevXmC84w+tLhtSajUGdqaSbhJs4tetisxeXSwErUVDSbguQ9KsW9fnAGZ3maJUtSiahILJvU2qdnF2vAKcYZqEeFtQfxAgpIsCObwVjMJInSjpSFAfEkknUPM33p1iEuXKQh0JCeb+kQeHAuAo6dQsG6bHmtYKy7EqBKedu30PWD0ypa0ApSGO4uNj5/tAQKpK30lSWYMC55cDa1ICzNMrlYlLke7m08XIG1KHveM7JEzCzADvY7KHQ8Rq5hSpgCCFWf6UiqakFBRMGpLUJFtnfmAhKzBEwMRVgW4dx5il4GxMphuQ99xxC4YHTM04dZX/cCUhjWgch4uwuZAkyZo0LBZjS2x+oPURRRmeAE5I0n4TcD1cc7xdlOCqVTFalD4dBIYbk/4gyStOtSVEoJDFQLeZEeYzDzJQDVDu4+o6GAfZemWRUBRLnxVfyPr02hLmyQVJ905VrsB8LGvQDvs/Edg8SFCo7jiAssxL4ucgfAgIdjYqfYdG6w2CMWhalJBQkyzUrIFGFAQ/NIW4qUgKIUUJO4Yf4jRYvAq5BCnZi4UN4XTgmgmJKikMCz0ryOsTUA85UxEwhZYkAAB2G/LfvAGPnKE1N7VcUMCpxmpelLuzubBuKX/wA8ExHH4k3Jc89+naFZMDMcEHevrzCtaylxsSfNvtVrVgefmRSkbqNtRpWlTWghIlapykpWtgtQTpQDXUeRVi+8T5Rp9c9lgU4dPUBXqH+8EZji9IY7+opf7wLg5/u0pSlmA34A/wAQjzTG6iGO14onKWqbM0pN6kjYHctt+4hzhpYQGSNPo9KVMD4LDGTJqPEsueRwO37wZhy7cn89YAky9KXHFf2gb+KNOpi/EkgeV9oBkJcEuwA+uw6n5VgHBcijv0ELMwmEFtxtDaSpk02hRn8xihVXdvX7QFEnGlJ/bjf5w1n4cLDt42oYzX8akLBIppU9+G8qt6xpDsfysAnE1UtQJNzb6fPaCszxA1AsSCGp67QHmrHxXY+kRkzSuWK1Bv8AneAhjsImfhyglSXcBQNQdjCfLMtlSQ0sHU1SW2FfMw1kONQMK8xn6X0ufFUJ6Fz6AEHzgHU+aFS6lyKp7QsKyV1YBqfKCsGAoAsWCfIvf6/LrC7NpolzUpL1Q13qSEjcvWLoabATq1pzBXvA77QmlziQ72p6RNOK0nkcc/aAZrmvT8rAi1JqWDEMRs2/lAWKx4DqbhvzeCJUwe7KqgHnreIBzIMtRKDpdtPTjy+sZjOMwXLmqlu7MzdgfvG2QkLF3b5dI+Te2UlZxs6pL6fCFGjJA7bepMYz890WbfR/Y7H6wxsoO3BB6dPpDyfg0EhRehcEFiHDVa4r2jBf+PSZJQhRD1ZjyLepj6FMxIcB6mz77+ojWN3Ohmp2UYyXMV7uYJktVWWQFJPo3mIIw8yYl/eKD0qC4PNC3zhwnGKD6iCxr0HPaF2aKBCt1pqBzavHSNC/CZfh5jqQNKzdjT/1Jb0aIYzKUzA0wjWBRYDHhjyOl4W5Orw7pVdQ5D7dQzt1hguZqJVqYsxGyqXH/KIFgkzEeCYCGcJUbHo+449OxOCx5QGWApJ2P1HEEYfFFIUlZclil9xb8/xCbFyVJT7wMqWfF4Q6gL7cch4oYZhiZQ0qQkspwzm7edIB9l8NoVNJqV1qPidztY1uevlJGCM1KNkgu+9dxW0MsHLMoln03LuB5PY12jOt0MU4rSNOxqOnMB4wup+nMCZhPDJArpttflo9lYxJFWjSMxhEJAKtS3UP7gwZ3vTpzSAseXJuaW+Qi6cHISOvZnNezR5PlAAAU9fLzp8o8U57emPkWpBLOkbhjs/Y27QzyXCzP4iUVeEBRukgEsosCAxLOQOkN8hywqSJhJSVfAwDtd2O23aKiZycSZYCjIQAtUxYcqUxASg0DOXoHGmpqI74S/bpGg/iBMdmAFOt2t+PFOS4V55WQ6UVDtU1006Nq7iLMPOYf00eNQLA3N2uB87NDDAYH3SAn9QueT05aw6R2qRPGEMAprX6xXJUCSNmEUZmioc9Rx+f5gbBq/q0/wBD8/KRFOcUBoLGvG0JwTT9IBDnlqsG/LwymqdBDVa8K8MyloBNNQFe9evSA0UiY358oA9oG925LVr0i7VQN27tHs+V72WpINSKd9oD5vIzkTsQJMkKUdZEwkFkpS736gDzMfSJMzUhri3aMlKy4SVzFoShBWAVFviVW7bvU8vD7K5tGNj9fz6RRZjpYq9jQ99jCvKphBKFMyqDkHYtxX5Q7xAChXz/AHjPYpapalEbt8uKefmICOIWZMxRK2c+FzYsAzE1qDSFGa4OYVy0ISSJincAkJAqvoL3O6hDb2tyqZOCglQAmLBJIqgJSXIG5KmF9+kNPZuWJaUocqOkMS9GpZ6GvpATw8sS0s4YgFL8nbrUikKMVlS5k6WslIDlS7aiAPDb/kewhvmSTrCz4men9p5ED4vGiWAWKrM16xdIrKUglKLD6mpfzrEZo3hZMxRM12YE/jwbOWQgf9oAXGVKUjnzdvz1hovFMkJ2P2jPIBM6ap6uwr0t9B6wcua4S1niKcYHEjSQ25H7ebNXoIQ+12S61DEAOyWWBcjZXlv5QRhFM92Ct+LQxkYhwxGoh/l/uM5Y7miVh8A8uakB7gMzM/L/AO6xtMPjPeqSlYqmoNq1FIEzdAmnUE+NA8FR4qfCftwehMZ2VmblITqd2BD0SDu+4Ow5jnjvDq9jc5rKWoEoDqFNLs4PB5hdPRMLTWUlaUkGW3iY1ZiHfpE8tzZapkooZT3ZqMPEfT6wxxs7UQvUHdntW3DPs0dRkpGOUZsolRSpyShmKQAH1VarpoesahUlveAhkhmO9Q/FGtFUnDSp5KlAJmJLBbXHB5EMDKVLltMIVzRgfnALPjlmXwCASeQ37HyizIsL7mWEkkhnqXCegLD5wDmhCCLECHGXq8A37n87wDAAL/7D5iPEsxSodyOsCz3QXDgRYMQFB+kAlzeUUqbpRrH8MDpHnDCcUklCqgkN0PMJZ+MCFFN2PWCFmIxAS7Dp1bf7QOtRKSKlq0B2ez9zEWSwN6ddxSx7nbaBZiph+Eh6N50Af0+cfO48NsYxrMoxSlSveFSUrWPFdwE0CXb5DcmKJuYpRRSw4vvEDl884fSDqVdhTyckd4T/AMqmuykDupQASR0TUhtqx9Dbo0/s/N97OMwMJaEMCE/Eoln7AP31XoY1AUAm1ulOrwp9mVSwhSAokoZyBdRFPKjQ9RjfCUBAFL0pT/UaCrNxqAO8KsFNPvCokbdmHPqYb4xPhDnanXiEqTU0ADUeINAqYA4NHpCGbPYE2AJBqOe7esOB40JJ3SK9Yymb5e5UkEALIBIqSBehsbl79meA1eCmOgQbIZIJ1MwDBj4nv+8K8qVq11o7Dyo/n+0NZrBIerQGLz/FTU40S9H9NaNYmbOHJFmB/cQ2yaeSg88C4tW1Q8E5ijWgkAeGo6jcfnWEmEnmWt0gGhB/DCDSrmeEK5r+djAebSRNlFSKrTVnu1x6PSKJOLKkKSbmohYnFgLSymUpem5qxrbdgYDQomBckAkBRA9WZvrC6WlSFsbAE/LeGc/CpWnUx5pufPf5QJhZSUqqxu7qDE/LrSKK52JCgdZa5JgbMMLLUnxFR+HSmzHoN61q8Uz9JUxA1IJ3t0HQ7t9IQYpSZClGWVA1p7wqANyEuSwcWH2hs00CsKEjSbNQ88fnWPVI8LMq/wC1z594pw1UpJLuAwBuKb78RbjVNJX3sLmlfLZ4BXhi0yYxdi1eTX5N8zFk6cn3aSLvdt4GlSE+6M0qZUw6r0cgsB05/wACCUy9KBX4Q/JtAS/iSiVrIuB9aQywUx0JKeIVfxSNCU/EDsNwKM5beGmCU1LdtjAD4ieBehB4qa/X9ozma5aqXPScOlShPVpCXprFSOA48VTseIZ55IUpaUJICigsTahBctWjRrMgkOAHoVU6bP6RmyXoYTL1z5OKWJqVIUlCdDs73uOfy0bpeNRNRrIJZYQWJDKdNm6lvIiJ+2Xs37xInyj/AFEAgsPjSCCAeo8RHLnpGdyTEzEKA0eAnxP13Y+pbjrC2T1NnWICEuQNJq773L9PpBuX4orRVikUJFfX85hJmaU4hCpBKkBW6XBpUpG+kilaXi/KsIcKSJaAiWaEAkjTxw4v15iTKVZdmOJwaFnVpoKittmH5vFcvEpenFfOCMUsBGpJt9/9RjlZisTCSSBtTu0a0NWvEj4VDUnncQpzOecNMQQdaFg/byp+8RxeagSdVNZBAB5/aogDM5yFy0lZHg37t8qfWAN9oc5lS5aTpdZDgbjcF+o2j51meaTlTCfhfY1i3NMYFTC5OkFxu4O7gjn5bQywOHQUAqloSTXx6nIIBB+IUIjnnnZ4z290rIIDOP0k39Ol4cZPlQAGti5fpXnmEeCnkEBY92ApzvQvXnbaNKjMUJYUZj4hu1/OMYfj6smjHEYv3fhjP5jjVF2FSWD82Hz37xDM8e1QfX5duYpyrLFYola1FKGZ03NQ+l7Wv3jcz3dQaf2LlDStRUSCsAEWOkWHNTeHybkdIX4RISQhCWQiiR8z59TeHE4Mygx4joFeaIVoDf3fIuPztC5a0kOadzxGnmYXWktfjj86xmsSDLPwPVmqXq21hS+0FOMqIMoAu/XZ6iFuNl6VEq0kuSCzUJpy5A33gvLBpcqqSblq0HoxfbiL80khVw4UKwqFuQL1JWpTAqIbgBgpvIqUPLpGgV4gBxuYTKWw8O1ABQc/IfUwRKxxYhYUH9OOYDwDQrT594SZ1LElRNkkuCWo+3kS1ekNcRPcagDqFCe34/nAGMne8l1GrT4g16V2q9LQFGCnEmppVqD8/wBRLIZCVrXqAOlZburtwKecIxjyqahKCoFShZKmY9w0aDJcB7ufMCVE6tBYkUuL73ih/JWASGOk22/C8Jc3w+ke8BBDh/pq+bGG+ICkUUagij2t+ecBZniGkkmzH5QGWxC3mAOWUP8AcLEIUJcoztIBALC6aOUkc/KsaHBSQv3ZBYpLEgji9t4An5JKm4ke7bSPCQgMl66l03NqVo+4jOmhOTzXlmYoaUuW/wCo+1zGZzjNP4r+nLUxUoAAHkivWPpifZqUqV7tQVpKdJAOmhDUawaKMD7EYLDHUJaioVBK1FvIFrdIqM7NUmWkJDAJASG4on8849UQEHUqwNQdr77w7zPLMItSQy0tdlOD0qCW848xeT4YywPdkhRZypTnfnpZmi9ptnMnkmZr/wCLeFuHIYkWckUu3V4JlY8BTuSllbGrXA3Jf8vDE5QiXKme7KwW1GoJLVOzuzxnMswU4zRQaGLkiiSWcsbq6V+piK8xWO94tK5brWQUWNACkqGltqOe/MbvJwqWmXqqQPF0Uz084Cw8mWlAlpAAGxF+Se9zBSSWIFuWo1WiCjNM6UzPQO/1P7QhnZvKY6iwNi350gLMJ6tJXqFCwBpV2Y9HhNjcYHSmWFLXym1tgXP05jx8uX9l/WnG3bbYPM5Q/UDUqKnL2PP2izNcy14dSEkeJgHoQCWNeWtGOE9YUlAGpQSCXFQfIgcQz/mSDLIUxZn1JP4HiY8+U1PSZtPisSpSSACENQtf87Ri8ZPV746ElfhtqLk7Cu9adHh1/M5i0MPElvhAHoQa/m+wkhaJhUgaUEVIavQkvQvsY7X+RPJGrmlPxGj3CpnhZWpRZ3ooV6j7Rls/zozpx93qKQaEJuBUEu3doeZnglzHSZzFAcFYJBehqN2736RkJ2DOohgQLlLsXswUHZ39dnjePL8o1Lsfh1yzKSnQoKcqClM6kAsUgk7F7NTU43hlmZloUApan010s1zYCgHSEsvCTAaFwQSg2Hi7bEXaLpOWLLuQ78KL9fDzetYfKNNXPwRnTHYIQPhKr03002dn6QxxGEkkBICyzAkHS3PwafzmITZvhdg+xr2Dt3izLiqQgIK/enVqUVWJPA2HA6RuSG1Er2fkB1FK1hndSiAK8BgfOGODSFVSGGwFh2iqbjipwWY7AeQi/CYgJCdAcHcCwAvw7sG78RdAyrl77QXk4UpwVMkH60gGRNJrXf1hhla/iISkD9SuWGw2rGoyhJVMlrJqz9+0KPbbHz0oQuQlBUpaUKB5UWSbgVLJqd/RiczlvUaQXCX6fuz0ig4tIB5H05iVYIXJVLHiAcBi3JYln2r6NAsrGVKTUeUDZ7mSCpwolxZ6OWp1/PNPgsaoE6R4b2L9j+bRYlPcyxQQD/c1Nqm16dIhLxJUEl1VdxsCG47xjPafELUpGkq8ahLJALsTVq1t27Rr8LL93LCVEkJASly5JFCo0FTQve8IohCfCampepijDp0rUk0q48/8v6wVKWNLhgHLUhdLnKE4BRBQUMGBooXveg6W6xUe/wAoUmehSKyyXP8AxLWA2BMNcYnRMlqSD4lMqjEBjfo4A7kQun5zKlkpUou4sDRvzZ4n/N5a9ASsOQ+j9WkXLGt2/Gho2KxGJdTEmsLc8xulKkh/CglwHY/u32gufmKQlJFQtNCLEF6vxvSMlm2NZCikmrJvU1AJfqASIlWGmX4rVKUWpT5vQxosoniWlCtLuA1bcfKEOTrEuQP71H0Ap+8XypywAk1A0pd6ggD1f7xFb3+POkh6H8pC7GzgUjpt61pGfGaIkS3WsnSPhDFuA4pS0IcvzVeLKl6lJSFsEoAcjzBJNWo1o0grM81EqYQbuPT8+hhtlk5U1XiSQBWot+WirLsPOmKJmSly0pIIHhAURV6urh7VjWYOQgJqpIJ2S1D9zE2aBYPCaB4laiTdgPItc7QnzRLTCA7XH7fnMalUpLNQxnvaJKpfiAdJDHodnpTvGb0bLpBIckXNKvT7bwROzSWGru33qPMwjnoWpQVbZTFvNjc7ecCYpBcAVUoHS93AYj0r6xw/yMd6Y/si7OUywFKIdCxUNuP9v5QkwOUzfeImy0pSAC4WCFbhuCCGL9YMn4kBIQpJSqnhBArt597+cRx2YqVpADKFGV9GH1jhyZ2+T1zuUvYfCZspE6alaKGmrSb7i1qmvaDJrrWlaEpIAJINSQLgDci/lvFBxAMvZKzRSSKEilPTePU41amGhCWqG46deveMXWvE2YoxYQlKwlSg41Eiw5FR61DesV4zLylpoUfEQb3erHfpWPVYwgBExBWkiikuVAhrhrHv9YNwM1M2XqT8NWYeobmMT8ZuL/wtyzGF1JUARXUHo17dmgj+Ty5j6VMjYXIP5zWPFr1KFgvZ6gh/ka224iWli0wKQ9iDT1FvOJMr7OllsATsFpUtLuw0+vf5xCVKSRV37/5i7EgqJKFakmoLUqbA2NiaQ0k+y81SQRNSHFvd6vm/7R3kyynTfdB5ngp6ZiShClS1LJ1JNEamDEF7JDiwd72h5LlhIAYCl+zt9Q/OkCgjo6Pb46Kk4gBdEh3p4f8AkVB/IsKbdYNk+IJ2ZLBo6OjQMmaUy3UpIu70vS+14CGboTL1avCocUqSKdS5byjo6G0CYvGlQAQmqUkHVQgli7t9oWnM1k6QhIukh6F00fpR2qS55aPY6M5XprGbRRjhR0bGyQTZiXSKsW6ObUitWJGiopY16GrEM9RTl3eOjo5bpyTV6VHMCVE6QAFEuD8LnYj8pDyViUlCSCzXJqf8x0dDi5LctVxlrpmKon9b2NK3Y8M28Cifr1DTS1CNL2o7Mewjo6PS2QrX/U1CwIJ+Y9LbbRofZtTSpqzU0SCeEuW+f0jo6CqM1lqSgADU6mCRsCSb9L9IzuczVFaJcsgkuolqeEN9VUjyOiVY0GWTZg91LRLVMmFIU4ACW/uUo+FILG99oeScrTJkD3rmbMrMXSqmNBbwpSABQfCNzHR0QZ/HzZc3QhJCkLIDily16Rs/4ZOGCUSQEBq0DnZyd/OOjoqVNWMUWB2+cSl4dKi+opV3opuht5NHR0BNckpOq52G3++8WmcSATT+5w4IO3WPI6JVZvPsvOsKkTEJlknWlSXI6o28jaFc7DrQdalpW1vCEkAs4cUbe0dHR8zn65NRxzmr0BxikTgKF+or/rrCbOZelEtJWPeIPxWOnYHSG7H8PsdHTjx70xPQi8NNqKmrhjqg/DomBACgnUhTgpNWOx/P89HRzz5LvTPyHz5lArUAsbA3fp5QTIngkOsayDRxUbsLbfWPI6JMOtbbipcmUCRLOhQ/tG8M8BiEuEqKdQAatxYkG4MdHRO5lv8ASb/IFjMsUkKKSpSF1CgKpL7sA1yX7Qwy8zRKQ5rpDvQ+YeOjo9WNtx+X7dt2x//Z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98306" name="Picture 2" descr="http://www.ilovetogo.com/FileUpload/Editor/ImagesUpload/WebContent/Story/5211/14462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3552825"/>
            <a:ext cx="4572000" cy="3305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8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4291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16. แม่น้ำสีแดง (</a:t>
            </a:r>
            <a:r>
              <a:rPr lang="en-US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Rio Tinto) </a:t>
            </a: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ที่ประเทศสเปน</a:t>
            </a: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357298"/>
            <a:ext cx="8572560" cy="52149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2800" dirty="0" smtClean="0">
                <a:cs typeface="+mj-cs"/>
              </a:rPr>
              <a:t>บริเวณพื้นที่ตามแนวชายฝั่งแม่น้ำ </a:t>
            </a:r>
            <a:r>
              <a:rPr lang="en-US" sz="2800" dirty="0" smtClean="0">
                <a:cs typeface="+mj-cs"/>
              </a:rPr>
              <a:t>Río Tinto </a:t>
            </a:r>
            <a:r>
              <a:rPr lang="th-TH" sz="2800" dirty="0" smtClean="0">
                <a:cs typeface="+mj-cs"/>
              </a:rPr>
              <a:t>มีการทำเหมืองทองแดง เงิน ทอง และแร่ธาตุอื่นๆ มาตั้งแต่สมัยโบราณ (ราว 5 พันปีก่อน) ส่งผลให้น้ำในแม่น้ำดังกล่าวมีค่าความเป็นกรดสูงมาก ส่วนสาเหตุที่น้ำมีสีแดงก็เนื่องมาจากก้อนหินที่อยู่ในแม่น้ำแห่งนี้ประกอบด้วยธาตุเหล็กในปริมาณเข้มข้นนั่นเอง เหมืองในแถบนี้ถูกปิดมานานนับ 10 ปี แต่เนื่องจากทองแดงมีราคาสูงขึ้น เจ้าของเหมืองจึงมีแผนเปิดเหมืองทองแดงอีกครั้งในปีหน้า</a:t>
            </a:r>
            <a:endParaRPr lang="en-US" sz="2800" dirty="0" smtClean="0">
              <a:cs typeface="+mj-cs"/>
            </a:endParaRPr>
          </a:p>
        </p:txBody>
      </p:sp>
      <p:sp>
        <p:nvSpPr>
          <p:cNvPr id="82948" name="AutoShape 4" descr="data:image/jpeg;base64,/9j/4AAQSkZJRgABAQAAAQABAAD/2wCEAAkGBxMSEhUUExQWFhUXGB8bGBgYGB0gHRkgHCAfHB4eHx8bICkgIBslHxwcITEiJSkrLy4uGh8zODMtNygtLisBCgoKDg0OGxAQGiwcHCQsLCwsLCwsLCwsLCwsLCwsLCwsLCwsLCwsLCwsLCwsLCwsLCwsLCwsLCwsLCwsLCwsLP/AABEIAKgBLAMBIgACEQEDEQH/xAAbAAACAwEBAQAAAAAAAAAAAAAEBQIDBgABB//EADwQAAECBAUCAwcCBgICAgMAAAECEQADITEEBRJBUWFxIoGRBhMyobHB8ELRFBUjUuHxYnIHkjOyFoKi/8QAGQEBAQEBAQEAAAAAAAAAAAAAAAECAwQF/8QAIxEBAQACAwACAgIDAAAAAAAAAAECEQMhMRJBIlEEExRhcf/aAAwDAQACEQMRAD8AOwmRrHiWJdbgaTbp8mH+YtwmFkvMEyX8NQClIfuwPo8Pk4Un43QSKMXPdgfxoV5plSJ6NPvJiVBQZbAdPhNSOjjpCSRhVmKVBMr3OhCAapFHexfqft2i84FawSVJUkkEobja7H5QskZDiJYSAtKwkukOUuSGqDQEbVNzGky+QlAGoJC7kO4BNwH26RQmUjQ4DVJoClgeSw8vKAcUrSf1Bzp+JnB4Fq1+IbQ5zOVJUfCDLWVMNIYPxpZn9IjOyyYEp1K8SfhUEmxehCVOPtEVnsxlaJWtA8QDpZiSaUbTc0sKxLwolaApKls6jpO12UGq/wBYaZpksykxU0koDhIQwfZ9RUSRxa28ZrHY8JT4ffLclylyEPR1Jpqbp+0A5xM4SQEibL03pMBUkitQ/Iu5gBecKBJQrUHBLPVuR8JHQMW3i/BzxNSjS9AwBlsa0fntHLwWjUsK92U+LxFOkAWcDkduYIGyPHrnTlYhYASNSEoqSl6KZ+wr3jT4daSSpJBBptTpX8tGJwGJ1hgBUkkKZiVeImt6nbYCHWAxTJ0+JkgsABcE8VtyW6RVN5OYyMFKKColSlFbf9ibVNBYbUpCXEe1cxBKpSHTYpLPbZQPyIMIcJmCcRSYZp0O6kJHic6kkp2SAWdnJcuIbiTqCUytKhdTli3/ACenn5U3gt//ACIT5RlhSXSmju+okUe2kBVQ37Rhl44nGgKDhAUmnUOD9PSPpOXezshQ1ziEnYS9mqCSRfygNX/j2QZhnCcsgqdQUE1BoGIZq/ggoHB4MLQChbsf1GtrNt2v1hNneZlEwAjUtgkUZBuxvYOaNWNbjsKiVWXqLlikCoJD0+frCNfstNxMxE5AAlpNQq5IIct+9KdYWodez+LMlKEOBqTXpxRqPzDSdmQQfGEks7l7BQuWYX5jO4nEaFhCh4h4Qx60sYIMibMOvROBSCzoW1CAXYVoPls8cZzS5a1U+Q7JsyK5iy5qtQpYBPhHlT8eHX8Pd9ZCrpc/Z2jLZbOVMWosolYYkAkp0tezAsQ5PIh7l01YR4wun6jUNy42Mdccpl3F2r9qNIlKCaJ1IavJHy6RRKxr6A5DpFB6ftWM/wC2eaFpctwDMXqDUcIFHr1fyHMU4bEkTSsqZIDFyzVqCKloqtJ7O5iUoPvUChcUqLnim0V5r41alJC38SJnhC0jcO1w7Qvkom+NelStUylKBOlKUl7MQCfOBcxRiRKGhGsjw/EBQ1+vXzjnlne5EtFzDLWgAqWFOCClQ28rG96wwyzMQAUlClqFAFXNAAb/AJSMzhMjxSmV7okv8SSCh7gVZ9hTjeIzZGMlEFcqahyAHSXL78HsTuWjz3+6fbFuTTTfaZKEokgELJ8TkVFSWau3yh3hkhaElJKxqceH4WFip6g9f9YZImKWQpCnbdB7lqUa249BD3JM2UiS2kKBIAZnNbuKs1ejRri5M/lrJcbdm0/BpJICFeL4yGYENsS+km4BN4G1GUwUjUjUXOr4Qz1BKhejUvBicxQHClMSHNSPR9oloE9L6UszFWqzcBNPlxHqbTxEwaSplMkuW6V+F9+npaFxwqpqtWhTcKSSG6UeCsQha3SmYliRqGkkhKaFmd3IAYgbwumIShb6piSVU0jwkgVBD0cvxe8Zyxl9QZ/CIDJBo9UlZeo2ZiLfKAliTrUHIUi+qhV0dna+30iS8fqOkaCpOkEsbsb3bl6kCKsNiQpSxNSkoS1Vhwkn/nbj1EUSx2ESUalEJBoNXxKa2zgFv7oXIkhh4FEGoOl386w1xKnmhKAPhcFhpbblxU+loUT3Soj/AOtvJo5ciUxxk+StSVzioHUEpUhtYffqz7vFmae/Cf6MzWAKJUwL0F/hPNSIUDCpAoVTNLlWySSGDA1a3Sh7R4jOSSk+7JQoul1JcDYsS5IjsozK8ymJmq94oh0tpU7CwDPeu8WjEEKNTQ1q4I6Abm47wox81Opa1g6QGFHa1QWuLxqPZiZK0qUzrLAq6WFR07QFWFxi1OoBaHKQkqB/TWldJ9NhDyRjqsXfvFGZ40S0g10pN9j0L/8A2dxCb+cErCUMSSw67t5faM26GrUQohlM1WcfesD5lhpCw0xAVquWIPUEpYj1rFeClTEAFRSSaqP2G8HFRFTUPuRSjcRVYnOcmlSCj3Kl+7KSAkrdm253avrCdWE1O5oeT09I2mY4CXiDrCyg2oHT6U+sI8xyidJctqRymo8xcfSPNyY5S7njNJpGH0uBYhjT09K/OC5OXLxGiShHhSqpH6QQdRPfr16x4lbi4dqfjQTlGMmJJ0ncOHbz6m0Z4sr8tb6IPyvBSMLPWZUuaQUgEgA2ZwdIZq6g273oAWvGICxISlLNqSkBmD1o1GLm28CaMTrZKiHLkgAgAmiWLE/FSo+GGJygkImakyykMWKlKsCQC4AO9XsRHsaEKmBR4WAzFV3+/TpFKsGD4VTSmnwg1fYedPnBeGkyZQesyY5IWosGIcFi5Hd/PaFS8WSsgmwcHtVm9fysATiVSZRdYKyaDxFIsTt258okiekJ1S0BSEjxOouC9d2N7dRzGfxigo6U7gDkv9WdgO4hrOwwlSAdWtTH+mTQVL9Cs7nnyMBBMlGKKl+6SFSwPF4nI2DpPoTatoLy/NNZKJYGoMnwjYAnY1byrEZmeBUsFhRmA2oPrCMY8yZuoDS41jjgjs7iINLIlaQQmYEKVXSQan1Lcu28DTMYpACVEIUP1CoU/c1PoY9xyUz0pXLV4ncB2PYjl7feE+MR7wMtakrFwRQF/Vun+ooJx2R4TGe7mzKTEk6CglO+6S6S7O7A2iX8mwy1hlrJBIIUxL7uRQ/7gHByJklQC00VZYLpVwx7c9Yc4OZLIXYlJdibDs0ZuMoLThpQFWPi7h03DWpEl4UKOsMS2yRX627QJisSh9KFKC1D+moGo3IJ/Ulmu9IAyzNjMWJcwB/7xQ0u4s/7dYvg0EkKJdE1Ap8Jlg+Tgg062rFqZho6jqYuzpG2xJB+cJ8XhVComMTwzgtuDv1iaETFN4gSzN8JfkcHvSKCJ5mBQIQCHNQnbsA48oHmz9beBJY0BCVN/wBgag17l+kSlIWCApShwSCw58vlEkSFLcLD0I1IA1APTy3tzASwUkKK/eJQigq9FeQ68fvBGp1OpXhSKaSS/FGqOkDrl+7YsotV1Cv++0RxOay5bFRSgKLdHLM/HftAdi80AKgEsWuAXb056xXLxXvHBAJQKg3I3c3cV3gbErCglcsipo136dejwuTMck2J+IVBPT7Vjjyc0wy1fEMji0kpl+7QQB8TVAYsauTZr3e8QWkBmBS5DrKizHub02Lxn8PIMyZMDqShQagZ7v8ALeNdLxQLgpEtSkvrURRQs44rVuBxHTcUsm5elCHNWqRUNcu4oKbkdYDw8hK0pUA4UHDOYaYzFqQtVCpKlApUkgjS4Bc9A9Oh6QiTjEqqEkdiRXegPMc88MftNAMvzFBAunWn4dJ+4Yf4j3EKIBKEC41M6Q/Vi79ztBYw4Bd+wEVTJIFhf7RzvNWNlmIxK2SBK1u7gmnTY0PJhhg8WJaSlCQkuCBtwQW6H6RxRZ3uzb/jR4mWCxJcGv0aJOaxdmGb5h7xIS5tY9bPzBHsrLMsLmLAKaBNankVsP8AUKZchNxTiJ/xi0tLZKkv8Kg48nHy7+esc95brTYnEIWlK9ZTYApNu4NG9IDnZowB1gv8JT02I+hEIky8SuwSUkuLBqcE+bw+yzBJSkCcoLKqtUgttVgz2jrM5QplZgrUkhaUlYWoULAuGDODQbPDNc3EDQZY1LJFdYSGFRVRr67wxGWyk/AhIa1XP/qqPZGKSElC5RSDbwmncUbe3SNqW47LFzlBSk6FOyrVFx0JFnevlHiJMqSCuWSqYlgXDsTwN2a/1EMhhQnUNWkEEAH4TvQ7V2hb/LJpBJ8WkE0WkOOr0I3e8Z+M3v7BM2ZrCST7sKTpUXIYF+SXFaikCGZolqQ2lZSRYaVgAl61FNxudjA4VNlaBMTRwzsRRyASKbvDX2jxaFSKJAOxGwdt42FcjFnSVK+JKWHG7fKCsBhDPCpqiUgp0JUKWuSO9Nt4WZdKMwhAID3LQ6mZ4jDASlS6BPhZTKNa7X5ApWAUe4VhJgVNQVpJZKk2fZv+W4Bb5QTiZfvgChYqVJBJpVyAeoLDszUAiuZi9aCQhWhYfxJIoDbihZjQ0DWhBjZC5YoFBKlOD+deYAvFapctSSliCHHDfe1YdYSVImYZMua/jq7VQaEdqH/+jzAGDxCJiWmAq0gDV+ol2Fdw3SLl68MQS8yStmV9j1rbdttgUe+mYXwzACo8KoQwcg7/AIIfIxSMQ3iDtQ0BS1GPLU9YhjsCiehkEFIA018SON+bgvGdyv3klbLQtLljqSQD5mAcSVLOuS9TUA/3IIPh6kAiFeUZoy9YrdweP3eJ4nE6Z+p+dNnAf6QdN0zcLr0pC0Ot9IGoqJKhT1PUQDRSUrYyyDUKS43Fx0PTrGWnJXJxZrQjUCdiXpSjA7708jvZnHJ1swKVbGwPLetmvBvt1InIlJmSpb6VaVmp0pUL8sGFepMA0whE0BYApQ7N05pfzghlFVnFG2I6P94zGV5iZKHCtQVQ8k8q2dx0AHaNXhMNNUkLKg52TZu9zXkCIDpalE3BcWMC4pUtSvd+JKwHALO3INQ3Yx0yaAsOQ5tShPBi2f4/EAlS025HI+UUJ5uLVIXZSipmOrwgdnf5QUrHSVqDyXKi2opSRXvXo0VYkS1v7wLQxcW+4FLUfiA57oQyPHUEaQX+lL/WAf4kolgFQ0hRZmLO2zVHqIS4/J1LmKm4dSTqDlBoX6E0r5V7wD/MJkqsySdNqvX5GCJeNM51ylLSlNwQxr3uNoxnhM5qpYWzE4qWwXJUQdkjUR/6uGi8YtaCrUgihqpxpewr29IbykGcCFWanJ8uRSr+QijE4ooSqWogosb2PNL9o4z+NJdypoonZjpQU31PTatx594pwecKSn4UglywQP3HEUf/AI6rW8mZqSCzE1cVs1aVBexhonLEIACloKiHLpSa8AtaGs/CbLak6naltzFomEkgP1raJzZKkEAkee3SJ4HArnL0hQSkVUp3YW9dh3jlq2/7Z0GVcBLFzv8A5hlJy50knVQB/DYmhcmwfpD7DZWiSp0LADVCgFGt67FuPSLZGCEyqgCkuSTcnhw3hDEMRHbHgk9akZ5eUV8LqLtQ/Ym3X6R5isCmX/8AIUuS+kOfMkfSNRl+AaapaSTclJUGrQnxVNgfLpGd9sMFNQQqUPeJPxJ1eIdQ90v8zE5OOYzeM7L1OizE5oVzdIBILJ3KablomMyUlRJUhLUDh6E7BTF72BhNLzXSkhThSSxSVDeosb7fhhj7F5oFzED3YoCDQEJAYM5rx3jzYY55ZTbEttOJOc/CpSSoAUJ/0x84uxGfJJCCEuphU/SNLMxAA86D9oqxSZafiSPMR78ZZNXt1hZlE8zlaSwl3JIe1gOrtFeJwsyWoiVMersDWnHIp8vVtPnpSyWAGzfOkLMdhASZsonkj50/aNDxcx0aZroSsEVTQEUfpWrC1Iz2PxBCSg3BINelfpGgEyXiUe7IKZgqCx3uOCT6ikZ3NcIpyVpKXYvZyL9L/WAhkGJJmg7FJD/nP3jTYqSpYBvv6F2bf/cZDLCNXIA+tfsI2+CxktSRrHjBu9D1ihcZpJ4Fz1p+/wBoOydKJhMtSQUkFwd7D1g5eFoooSkBd244HAesApwCpaiRbm0QZbPsMnCYgISTpUywTtVVCd2bzpDbIMwRMV7shwos3cDbcfcRnf8AyQtfvZKxQBJf1B+h+cMPYSSn3iVLPwIKqCj03/8A2enEUaOd7NMSZS2v4TcHvz36VgDB40BZE5ALOKjxcbvbyjS5pijLT7wVZnHI3PVhXyjPe0C0rKJqf1AP9j6fSIC5uU4TEp8CVIUDcM9uC4I9ICxWSTky1IYTEKBSSi4BG4u/Z48yVRM1DbmojVTZrBhXzpzAfPvZ3K5WHCNS5gmgmpYjgOAAR5c2jUTsUQg+8GuWaEoVqSX2UDUUNjE8w0KOoykqp4qeLoQQxekKFhchRmSlkpUPhIY17OD2YQGUGAXKmMogoUtpZclh1e1AzdY2GBzRSKD4R8TWra0W4jMJC/dKmywddHFCDZy1fnHuY5ALyTRnAJvwx+xgDZmDE0FUtQNXKW7U/K1pAyQpIJdyLhyS3n+UEZzA5xMkzFcfqB27g+f48aVE5M1OtLdnt/uKCZWOSoaCHp4tTW6g3/zEyJIBZISOQPKw+0KZstYZgVCtCk6h997iK1klKWOk7g+n4YgYhcxJbShaDUqFCB247GnSKFhKyQoqS9Lgv6jp9YEw2NmIGlbAgnSQb8V6/tHuAxEufODlpiTtR7h25Dn1ign+VzATVK0bNRT9jRx3hRmaioFDKSs0Y8s41DtuI1k1QkgBb1etGpUWhNnAMzSuWsBaC4cPqG6SOr04ioUSpakISpU5KFgbihrdwPrxHTsSuYXKUTDbUEhXzb5GK82xDLDgoFUkHpUEdK0hSFk8Dz/YR5eayeVmneXSf4yYpddAPia7t6j/ADGrk4aXLQyEBIIBuHP/AG3Pn1gfBS0SgZcoCWCSp0jfk9esDy8x0avDqLkAKem2puXc+kdscZGlK1EqYEtGhUtk8UjOSpyRVg780H+I6ZmbJJ1u/Wo5DDr942Dk5imWtirYWJ+0U4nNH/SkgULwoTgpk9X9JILXUVEAeYqewh7leTJlVmHWfkPJRJJ7+kB8+zfJ54So4SUJyFlVWDydVSASWUKqbjrGg/8AHeRzpKdeJPjIZKSxKQOWevc7Rrcf8JSFDpTb7H1gDKV1LsQB13/B6xiYYy7kJIuzZRApx+fKI/xBmS3IdNbXDUcfOI5lIK6gAt5tBGSIUlLWAeNKUmaVgpJLpsQbizQZl09SRsBQC2/1FIOmZIgq1oUR/wAf0ud7OD8r0inE4XQ9L1of3gAsR/8AMQAAVbgU24s/7wxy1aFApX4gSynDgjz2eBThveeJNFAer/SIF5ZBDOPiG/4PlAQxvsmEK1yDT+xR+hP0PrtABSU/ECGNXjYYXFax1p+cwhzecSVy1AhyNKgC/PH3gBkZmqWlnNrNfeKJvtCS6SpIAgefhlS9JNQQ77EcfnMK8tny1YpCCkrSVVNhRzZ3ioPz2YJssKo4IL8U/wARD2Hw51qI+EpNDZI47PSH/tFhpTUlhGoN4Rvzx38oT5Dgv4Vb69RULV+567cbxPtW4kpASlJazdO3pCTN8q1giTUX0Eih6PVrw3SoEUal4p0gLcMFEVPa31+cUZfLwZaxcKqK9oKl5msTGoeQevXmC84w+tLhtSajUGdqaSbhJs4tetisxeXSwErUVDSbguQ9KsW9fnAGZ3maJUtSiahILJvU2qdnF2vAKcYZqEeFtQfxAgpIsCObwVjMJInSjpSFAfEkknUPM33p1iEuXKQh0JCeb+kQeHAuAo6dQsG6bHmtYKy7EqBKedu30PWD0ypa0ApSGO4uNj5/tAQKpK30lSWYMC55cDa1ICzNMrlYlLke7m08XIG1KHveM7JEzCzADvY7KHQ8Rq5hSpgCCFWf6UiqakFBRMGpLUJFtnfmAhKzBEwMRVgW4dx5il4GxMphuQ99xxC4YHTM04dZX/cCUhjWgch4uwuZAkyZo0LBZjS2x+oPURRRmeAE5I0n4TcD1cc7xdlOCqVTFalD4dBIYbk/4gyStOtSVEoJDFQLeZEeYzDzJQDVDu4+o6GAfZemWRUBRLnxVfyPr02hLmyQVJ905VrsB8LGvQDvs/Edg8SFCo7jiAssxL4ucgfAgIdjYqfYdG6w2CMWhalJBQkyzUrIFGFAQ/NIW4qUgKIUUJO4Yf4jRYvAq5BCnZi4UN4XTgmgmJKikMCz0ryOsTUA85UxEwhZYkAAB2G/LfvAGPnKE1N7VcUMCpxmpelLuzubBuKX/wA8ExHH4k3Jc89+naFZMDMcEHevrzCtaylxsSfNvtVrVgefmRSkbqNtRpWlTWghIlapykpWtgtQTpQDXUeRVi+8T5Rp9c9lgU4dPUBXqH+8EZji9IY7+opf7wLg5/u0pSlmA34A/wAQjzTG6iGO14onKWqbM0pN6kjYHctt+4hzhpYQGSNPo9KVMD4LDGTJqPEsueRwO37wZhy7cn89YAky9KXHFf2gb+KNOpi/EkgeV9oBkJcEuwA+uw6n5VgHBcijv0ELMwmEFtxtDaSpk02hRn8xihVXdvX7QFEnGlJ/bjf5w1n4cLDt42oYzX8akLBIppU9+G8qt6xpDsfysAnE1UtQJNzb6fPaCszxA1AsSCGp67QHmrHxXY+kRkzSuWK1Bv8AneAhjsImfhyglSXcBQNQdjCfLMtlSQ0sHU1SW2FfMw1kONQMK8xn6X0ufFUJ6Fz6AEHzgHU+aFS6lyKp7QsKyV1YBqfKCsGAoAsWCfIvf6/LrC7NpolzUpL1Q13qSEjcvWLoabATq1pzBXvA77QmlziQ72p6RNOK0nkcc/aAZrmvT8rAi1JqWDEMRs2/lAWKx4DqbhvzeCJUwe7KqgHnreIBzIMtRKDpdtPTjy+sZjOMwXLmqlu7MzdgfvG2QkLF3b5dI+Te2UlZxs6pL6fCFGjJA7bepMYz890WbfR/Y7H6wxsoO3BB6dPpDyfg0EhRehcEFiHDVa4r2jBf+PSZJQhRD1ZjyLepj6FMxIcB6mz77+ojWN3Ohmp2UYyXMV7uYJktVWWQFJPo3mIIw8yYl/eKD0qC4PNC3zhwnGKD6iCxr0HPaF2aKBCt1pqBzavHSNC/CZfh5jqQNKzdjT/1Jb0aIYzKUzA0wjWBRYDHhjyOl4W5Orw7pVdQ5D7dQzt1hguZqJVqYsxGyqXH/KIFgkzEeCYCGcJUbHo+449OxOCx5QGWApJ2P1HEEYfFFIUlZclil9xb8/xCbFyVJT7wMqWfF4Q6gL7cch4oYZhiZQ0qQkspwzm7edIB9l8NoVNJqV1qPidztY1uevlJGCM1KNkgu+9dxW0MsHLMoln03LuB5PY12jOt0MU4rSNOxqOnMB4wup+nMCZhPDJArpttflo9lYxJFWjSMxhEJAKtS3UP7gwZ3vTpzSAseXJuaW+Qi6cHISOvZnNezR5PlAAAU9fLzp8o8U57emPkWpBLOkbhjs/Y27QzyXCzP4iUVeEBRukgEsosCAxLOQOkN8hywqSJhJSVfAwDtd2O23aKiZycSZYCjIQAtUxYcqUxASg0DOXoHGmpqI74S/bpGg/iBMdmAFOt2t+PFOS4V55WQ6UVDtU1006Nq7iLMPOYf00eNQLA3N2uB87NDDAYH3SAn9QueT05aw6R2qRPGEMAprX6xXJUCSNmEUZmioc9Rx+f5gbBq/q0/wBD8/KRFOcUBoLGvG0JwTT9IBDnlqsG/LwymqdBDVa8K8MyloBNNQFe9evSA0UiY358oA9oG925LVr0i7VQN27tHs+V72WpINSKd9oD5vIzkTsQJMkKUdZEwkFkpS736gDzMfSJMzUhri3aMlKy4SVzFoShBWAVFviVW7bvU8vD7K5tGNj9fz6RRZjpYq9jQ99jCvKphBKFMyqDkHYtxX5Q7xAChXz/AHjPYpapalEbt8uKefmICOIWZMxRK2c+FzYsAzE1qDSFGa4OYVy0ISSJincAkJAqvoL3O6hDb2tyqZOCglQAmLBJIqgJSXIG5KmF9+kNPZuWJaUocqOkMS9GpZ6GvpATw8sS0s4YgFL8nbrUikKMVlS5k6WslIDlS7aiAPDb/kewhvmSTrCz4men9p5ED4vGiWAWKrM16xdIrKUglKLD6mpfzrEZo3hZMxRM12YE/jwbOWQgf9oAXGVKUjnzdvz1hovFMkJ2P2jPIBM6ap6uwr0t9B6wcua4S1niKcYHEjSQ25H7ebNXoIQ+12S61DEAOyWWBcjZXlv5QRhFM92Ct+LQxkYhwxGoh/l/uM5Y7miVh8A8uakB7gMzM/L/AO6xtMPjPeqSlYqmoNq1FIEzdAmnUE+NA8FR4qfCftwehMZ2VmblITqd2BD0SDu+4Ow5jnjvDq9jc5rKWoEoDqFNLs4PB5hdPRMLTWUlaUkGW3iY1ZiHfpE8tzZapkooZT3ZqMPEfT6wxxs7UQvUHdntW3DPs0dRkpGOUZsolRSpyShmKQAH1VarpoesahUlveAhkhmO9Q/FGtFUnDSp5KlAJmJLBbXHB5EMDKVLltMIVzRgfnALPjlmXwCASeQ37HyizIsL7mWEkkhnqXCegLD5wDmhCCLECHGXq8A37n87wDAAL/7D5iPEsxSodyOsCz3QXDgRYMQFB+kAlzeUUqbpRrH8MDpHnDCcUklCqgkN0PMJZ+MCFFN2PWCFmIxAS7Dp1bf7QOtRKSKlq0B2ez9zEWSwN6ddxSx7nbaBZiph+Eh6N50Af0+cfO48NsYxrMoxSlSveFSUrWPFdwE0CXb5DcmKJuYpRRSw4vvEDl884fSDqVdhTyckd4T/AMqmuykDupQASR0TUhtqx9Dbo0/s/N97OMwMJaEMCE/Eoln7AP31XoY1AUAm1ulOrwp9mVSwhSAokoZyBdRFPKjQ9RjfCUBAFL0pT/UaCrNxqAO8KsFNPvCokbdmHPqYb4xPhDnanXiEqTU0ADUeINAqYA4NHpCGbPYE2AJBqOe7esOB40JJ3SK9Yymb5e5UkEALIBIqSBehsbl79meA1eCmOgQbIZIJ1MwDBj4nv+8K8qVq11o7Dyo/n+0NZrBIerQGLz/FTU40S9H9NaNYmbOHJFmB/cQ2yaeSg88C4tW1Q8E5ijWgkAeGo6jcfnWEmEnmWt0gGhB/DCDSrmeEK5r+djAebSRNlFSKrTVnu1x6PSKJOLKkKSbmohYnFgLSymUpem5qxrbdgYDQomBckAkBRA9WZvrC6WlSFsbAE/LeGc/CpWnUx5pufPf5QJhZSUqqxu7qDE/LrSKK52JCgdZa5JgbMMLLUnxFR+HSmzHoN61q8Uz9JUxA1IJ3t0HQ7t9IQYpSZClGWVA1p7wqANyEuSwcWH2hs00CsKEjSbNQ88fnWPVI8LMq/wC1z594pw1UpJLuAwBuKb78RbjVNJX3sLmlfLZ4BXhi0yYxdi1eTX5N8zFk6cn3aSLvdt4GlSE+6M0qZUw6r0cgsB05/wACCUy9KBX4Q/JtAS/iSiVrIuB9aQywUx0JKeIVfxSNCU/EDsNwKM5beGmCU1LdtjAD4ieBehB4qa/X9ozma5aqXPScOlShPVpCXprFSOA48VTseIZ55IUpaUJICigsTahBctWjRrMgkOAHoVU6bP6RmyXoYTL1z5OKWJqVIUlCdDs73uOfy0bpeNRNRrIJZYQWJDKdNm6lvIiJ+2Xs37xInyj/AFEAgsPjSCCAeo8RHLnpGdyTEzEKA0eAnxP13Y+pbjrC2T1NnWICEuQNJq773L9PpBuX4orRVikUJFfX85hJmaU4hCpBKkBW6XBpUpG+kilaXi/KsIcKSJaAiWaEAkjTxw4v15iTKVZdmOJwaFnVpoKittmH5vFcvEpenFfOCMUsBGpJt9/9RjlZisTCSSBtTu0a0NWvEj4VDUnncQpzOecNMQQdaFg/byp+8RxeagSdVNZBAB5/aogDM5yFy0lZHg37t8qfWAN9oc5lS5aTpdZDgbjcF+o2j51meaTlTCfhfY1i3NMYFTC5OkFxu4O7gjn5bQywOHQUAqloSTXx6nIIBB+IUIjnnnZ4z290rIIDOP0k39Ol4cZPlQAGti5fpXnmEeCnkEBY92ApzvQvXnbaNKjMUJYUZj4hu1/OMYfj6smjHEYv3fhjP5jjVF2FSWD82Hz37xDM8e1QfX5duYpyrLFYola1FKGZ03NQ+l7Wv3jcz3dQaf2LlDStRUSCsAEWOkWHNTeHybkdIX4RISQhCWQiiR8z59TeHE4Mygx4joFeaIVoDf3fIuPztC5a0kOadzxGnmYXWktfjj86xmsSDLPwPVmqXq21hS+0FOMqIMoAu/XZ6iFuNl6VEq0kuSCzUJpy5A33gvLBpcqqSblq0HoxfbiL80khVw4UKwqFuQL1JWpTAqIbgBgpvIqUPLpGgV4gBxuYTKWw8O1ABQc/IfUwRKxxYhYUH9OOYDwDQrT594SZ1LElRNkkuCWo+3kS1ekNcRPcagDqFCe34/nAGMne8l1GrT4g16V2q9LQFGCnEmppVqD8/wBRLIZCVrXqAOlZburtwKecIxjyqahKCoFShZKmY9w0aDJcB7ufMCVE6tBYkUuL73ih/JWASGOk22/C8Jc3w+ke8BBDh/pq+bGG+ICkUUagij2t+ecBZniGkkmzH5QGWxC3mAOWUP8AcLEIUJcoztIBALC6aOUkc/KsaHBSQv3ZBYpLEgji9t4An5JKm4ke7bSPCQgMl66l03NqVo+4jOmhOTzXlmYoaUuW/wCo+1zGZzjNP4r+nLUxUoAAHkivWPpifZqUqV7tQVpKdJAOmhDUawaKMD7EYLDHUJaioVBK1FvIFrdIqM7NUmWkJDAJASG4on8849UQEHUqwNQdr77w7zPLMItSQy0tdlOD0qCW848xeT4YywPdkhRZypTnfnpZmi9ptnMnkmZr/wCLeFuHIYkWckUu3V4JlY8BTuSllbGrXA3Jf8vDE5QiXKme7KwW1GoJLVOzuzxnMswU4zRQaGLkiiSWcsbq6V+piK8xWO94tK5brWQUWNACkqGltqOe/MbvJwqWmXqqQPF0Uz084Cw8mWlAlpAAGxF+Se9zBSSWIFuWo1WiCjNM6UzPQO/1P7QhnZvKY6iwNi350gLMJ6tJXqFCwBpV2Y9HhNjcYHSmWFLXym1tgXP05jx8uX9l/WnG3bbYPM5Q/UDUqKnL2PP2izNcy14dSEkeJgHoQCWNeWtGOE9YUlAGpQSCXFQfIgcQz/mSDLIUxZn1JP4HiY8+U1PSZtPisSpSSACENQtf87Ri8ZPV746ElfhtqLk7Cu9adHh1/M5i0MPElvhAHoQa/m+wkhaJhUgaUEVIavQkvQvsY7X+RPJGrmlPxGj3CpnhZWpRZ3ooV6j7Rls/zozpx93qKQaEJuBUEu3doeZnglzHSZzFAcFYJBehqN2736RkJ2DOohgQLlLsXswUHZ39dnjePL8o1Lsfh1yzKSnQoKcqClM6kAsUgk7F7NTU43hlmZloUApan010s1zYCgHSEsvCTAaFwQSg2Hi7bEXaLpOWLLuQ78KL9fDzetYfKNNXPwRnTHYIQPhKr03002dn6QxxGEkkBICyzAkHS3PwafzmITZvhdg+xr2Dt3izLiqQgIK/enVqUVWJPA2HA6RuSG1Er2fkB1FK1hndSiAK8BgfOGODSFVSGGwFh2iqbjipwWY7AeQi/CYgJCdAcHcCwAvw7sG78RdAyrl77QXk4UpwVMkH60gGRNJrXf1hhla/iISkD9SuWGw2rGoyhJVMlrJqz9+0KPbbHz0oQuQlBUpaUKB5UWSbgVLJqd/RiczlvUaQXCX6fuz0ig4tIB5H05iVYIXJVLHiAcBi3JYln2r6NAsrGVKTUeUDZ7mSCpwolxZ6OWp1/PNPgsaoE6R4b2L9j+bRYlPcyxQQD/c1Nqm16dIhLxJUEl1VdxsCG47xjPafELUpGkq8ahLJALsTVq1t27Rr8LL93LCVEkJASly5JFCo0FTQve8IohCfCampepijDp0rUk0q48/8v6wVKWNLhgHLUhdLnKE4BRBQUMGBooXveg6W6xUe/wAoUmehSKyyXP8AxLWA2BMNcYnRMlqSD4lMqjEBjfo4A7kQun5zKlkpUou4sDRvzZ4n/N5a9ASsOQ+j9WkXLGt2/Gho2KxGJdTEmsLc8xulKkh/CglwHY/u32gufmKQlJFQtNCLEF6vxvSMlm2NZCikmrJvU1AJfqASIlWGmX4rVKUWpT5vQxosoniWlCtLuA1bcfKEOTrEuQP71H0Ap+8XypywAk1A0pd6ggD1f7xFb3+POkh6H8pC7GzgUjpt61pGfGaIkS3WsnSPhDFuA4pS0IcvzVeLKl6lJSFsEoAcjzBJNWo1o0grM81EqYQbuPT8+hhtlk5U1XiSQBWot+WirLsPOmKJmSly0pIIHhAURV6urh7VjWYOQgJqpIJ2S1D9zE2aBYPCaB4laiTdgPItc7QnzRLTCA7XH7fnMalUpLNQxnvaJKpfiAdJDHodnpTvGb0bLpBIckXNKvT7bwROzSWGru33qPMwjnoWpQVbZTFvNjc7ecCYpBcAVUoHS93AYj0r6xw/yMd6Y/si7OUywFKIdCxUNuP9v5QkwOUzfeImy0pSAC4WCFbhuCCGL9YMn4kBIQpJSqnhBArt597+cRx2YqVpADKFGV9GH1jhyZ2+T1zuUvYfCZspE6alaKGmrSb7i1qmvaDJrrWlaEpIAJINSQLgDci/lvFBxAMvZKzRSSKEilPTePU41amGhCWqG46deveMXWvE2YoxYQlKwlSg41Eiw5FR61DesV4zLylpoUfEQb3erHfpWPVYwgBExBWkiikuVAhrhrHv9YNwM1M2XqT8NWYeobmMT8ZuL/wtyzGF1JUARXUHo17dmgj+Ty5j6VMjYXIP5zWPFr1KFgvZ6gh/ka224iWli0wKQ9iDT1FvOJMr7OllsATsFpUtLuw0+vf5xCVKSRV37/5i7EgqJKFakmoLUqbA2NiaQ0k+y81SQRNSHFvd6vm/7R3kyynTfdB5ngp6ZiShClS1LJ1JNEamDEF7JDiwd72h5LlhIAYCl+zt9Q/OkCgjo6Pb46Kk4gBdEh3p4f8AkVB/IsKbdYNk+IJ2ZLBo6OjQMmaUy3UpIu70vS+14CGboTL1avCocUqSKdS5byjo6G0CYvGlQAQmqUkHVQgli7t9oWnM1k6QhIukh6F00fpR2qS55aPY6M5XprGbRRjhR0bGyQTZiXSKsW6ObUitWJGiopY16GrEM9RTl3eOjo5bpyTV6VHMCVE6QAFEuD8LnYj8pDyViUlCSCzXJqf8x0dDi5LctVxlrpmKon9b2NK3Y8M28Cifr1DTS1CNL2o7Mewjo6PS2QrX/U1CwIJ+Y9LbbRofZtTSpqzU0SCeEuW+f0jo6CqM1lqSgADU6mCRsCSb9L9IzuczVFaJcsgkuolqeEN9VUjyOiVY0GWTZg91LRLVMmFIU4ACW/uUo+FILG99oeScrTJkD3rmbMrMXSqmNBbwpSABQfCNzHR0QZ/HzZc3QhJCkLIDily16Rs/4ZOGCUSQEBq0DnZyd/OOjoqVNWMUWB2+cSl4dKi+opV3opuht5NHR0BNckpOq52G3++8WmcSATT+5w4IO3WPI6JVZvPsvOsKkTEJlknWlSXI6o28jaFc7DrQdalpW1vCEkAs4cUbe0dHR8zn65NRxzmr0BxikTgKF+or/rrCbOZelEtJWPeIPxWOnYHSG7H8PsdHTjx70xPQi8NNqKmrhjqg/DomBACgnUhTgpNWOx/P89HRzz5LvTPyHz5lArUAsbA3fp5QTIngkOsayDRxUbsLbfWPI6JMOtbbipcmUCRLOhQ/tG8M8BiEuEqKdQAatxYkG4MdHRO5lv8ASb/IFjMsUkKKSpSF1CgKpL7sA1yX7Qwy8zRKQ5rpDvQ+YeOjo9WNtx+X7dt2x//Z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99330" name="Picture 2" descr="http://www.ilovetogo.com/FileUpload/Editor/ImagesUpload/WebContent/Story/5211/14462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3714752"/>
            <a:ext cx="2173504" cy="2881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9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4291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17. หุบเขาโลกพระจันทร์ (</a:t>
            </a:r>
            <a:r>
              <a:rPr lang="en-US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Vale de </a:t>
            </a:r>
            <a:r>
              <a:rPr lang="en-US" sz="5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Lua</a:t>
            </a:r>
            <a:r>
              <a:rPr lang="en-US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) </a:t>
            </a:r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ที่ประเทศบราซิล</a:t>
            </a: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357298"/>
            <a:ext cx="8572560" cy="52149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2800" b="1" dirty="0" smtClean="0">
                <a:cs typeface="+mj-cs"/>
              </a:rPr>
              <a:t>หุบ</a:t>
            </a:r>
            <a:r>
              <a:rPr lang="th-TH" sz="2800" b="1" dirty="0" smtClean="0">
                <a:cs typeface="+mj-cs"/>
              </a:rPr>
              <a:t>เขาโลกพระจันทร์ </a:t>
            </a:r>
            <a:r>
              <a:rPr lang="th-TH" sz="2800" dirty="0" smtClean="0">
                <a:cs typeface="+mj-cs"/>
              </a:rPr>
              <a:t>หรือ "</a:t>
            </a:r>
            <a:r>
              <a:rPr lang="en-US" sz="2800" dirty="0" smtClean="0">
                <a:cs typeface="+mj-cs"/>
              </a:rPr>
              <a:t>the valley of the moon" </a:t>
            </a:r>
            <a:r>
              <a:rPr lang="th-TH" sz="2800" dirty="0" smtClean="0">
                <a:cs typeface="+mj-cs"/>
              </a:rPr>
              <a:t>เป็นที่ราบสูงโบราณที่มีอายุเก่าแก่กว่า 1.8 พันล้านปี โดยพื้นที่ว่างระหว่างก้อนหินจะมีน้ำจากแม่น้ำ </a:t>
            </a:r>
            <a:r>
              <a:rPr lang="en-US" sz="2800" dirty="0" smtClean="0">
                <a:cs typeface="+mj-cs"/>
              </a:rPr>
              <a:t>San Miguel </a:t>
            </a:r>
            <a:r>
              <a:rPr lang="th-TH" sz="2800" dirty="0" smtClean="0">
                <a:cs typeface="+mj-cs"/>
              </a:rPr>
              <a:t>แทรกอยู่ภายใน ดินแดนประหลาดแถบนี้เป็นส่วนหนึ่งของอุทยานแห่งชาติ </a:t>
            </a:r>
            <a:r>
              <a:rPr lang="en-US" sz="2800" dirty="0" err="1" smtClean="0">
                <a:cs typeface="+mj-cs"/>
              </a:rPr>
              <a:t>Chapada</a:t>
            </a:r>
            <a:r>
              <a:rPr lang="en-US" sz="2800" dirty="0" smtClean="0">
                <a:cs typeface="+mj-cs"/>
              </a:rPr>
              <a:t> dos </a:t>
            </a:r>
            <a:r>
              <a:rPr lang="en-US" sz="2800" dirty="0" err="1" smtClean="0">
                <a:cs typeface="+mj-cs"/>
              </a:rPr>
              <a:t>Veadeiros</a:t>
            </a:r>
            <a:r>
              <a:rPr lang="en-US" sz="2800" dirty="0" smtClean="0">
                <a:cs typeface="+mj-cs"/>
              </a:rPr>
              <a:t> </a:t>
            </a:r>
            <a:r>
              <a:rPr lang="th-TH" sz="2800" dirty="0" smtClean="0">
                <a:cs typeface="+mj-cs"/>
              </a:rPr>
              <a:t>ซึ่งองค์การยูเนสโกประกาศให้เป็นมรดกโลกเมื่อปี ค.ศ. 2001 (พ.ศ. 2544) ที่ผ่านมา </a:t>
            </a:r>
            <a:endParaRPr lang="en-US" sz="2800" dirty="0" smtClean="0">
              <a:cs typeface="+mj-cs"/>
            </a:endParaRPr>
          </a:p>
        </p:txBody>
      </p:sp>
      <p:sp>
        <p:nvSpPr>
          <p:cNvPr id="82948" name="AutoShape 4" descr="data:image/jpeg;base64,/9j/4AAQSkZJRgABAQAAAQABAAD/2wCEAAkGBxMSEhUUExQWFhUXGB8bGBgYGB0gHRkgHCAfHB4eHx8bICkgIBslHxwcITEiJSkrLy4uGh8zODMtNygtLisBCgoKDg0OGxAQGiwcHCQsLCwsLCwsLCwsLCwsLCwsLCwsLCwsLCwsLCwsLCwsLCwsLCwsLCwsLCwsLCwsLCwsLP/AABEIAKgBLAMBIgACEQEDEQH/xAAbAAACAwEBAQAAAAAAAAAAAAAEBQIDBgABB//EADwQAAECBAUCAwcCBgICAgMAAAECEQADITEEBRJBUWFxIoGRBhMyobHB8ELRFBUjUuHxYnIHkjOyFoKi/8QAGQEBAQEBAQEAAAAAAAAAAAAAAAECAwQF/8QAIxEBAQACAwACAgIDAAAAAAAAAAECEQMhMRJBIlEEExRhcf/aAAwDAQACEQMRAD8AOwmRrHiWJdbgaTbp8mH+YtwmFkvMEyX8NQClIfuwPo8Pk4Un43QSKMXPdgfxoV5plSJ6NPvJiVBQZbAdPhNSOjjpCSRhVmKVBMr3OhCAapFHexfqft2i84FawSVJUkkEobja7H5QskZDiJYSAtKwkukOUuSGqDQEbVNzGky+QlAGoJC7kO4BNwH26RQmUjQ4DVJoClgeSw8vKAcUrSf1Bzp+JnB4Fq1+IbQ5zOVJUfCDLWVMNIYPxpZn9IjOyyYEp1K8SfhUEmxehCVOPtEVnsxlaJWtA8QDpZiSaUbTc0sKxLwolaApKls6jpO12UGq/wBYaZpksykxU0koDhIQwfZ9RUSRxa28ZrHY8JT4ffLclylyEPR1Jpqbp+0A5xM4SQEibL03pMBUkitQ/Iu5gBecKBJQrUHBLPVuR8JHQMW3i/BzxNSjS9AwBlsa0fntHLwWjUsK92U+LxFOkAWcDkduYIGyPHrnTlYhYASNSEoqSl6KZ+wr3jT4daSSpJBBptTpX8tGJwGJ1hgBUkkKZiVeImt6nbYCHWAxTJ0+JkgsABcE8VtyW6RVN5OYyMFKKColSlFbf9ibVNBYbUpCXEe1cxBKpSHTYpLPbZQPyIMIcJmCcRSYZp0O6kJHic6kkp2SAWdnJcuIbiTqCUytKhdTli3/ACenn5U3gt//ACIT5RlhSXSmju+okUe2kBVQ37Rhl44nGgKDhAUmnUOD9PSPpOXezshQ1ziEnYS9mqCSRfygNX/j2QZhnCcsgqdQUE1BoGIZq/ggoHB4MLQChbsf1GtrNt2v1hNneZlEwAjUtgkUZBuxvYOaNWNbjsKiVWXqLlikCoJD0+frCNfstNxMxE5AAlpNQq5IIct+9KdYWodez+LMlKEOBqTXpxRqPzDSdmQQfGEks7l7BQuWYX5jO4nEaFhCh4h4Qx60sYIMibMOvROBSCzoW1CAXYVoPls8cZzS5a1U+Q7JsyK5iy5qtQpYBPhHlT8eHX8Pd9ZCrpc/Z2jLZbOVMWosolYYkAkp0tezAsQ5PIh7l01YR4wun6jUNy42Mdccpl3F2r9qNIlKCaJ1IavJHy6RRKxr6A5DpFB6ftWM/wC2eaFpctwDMXqDUcIFHr1fyHMU4bEkTSsqZIDFyzVqCKloqtJ7O5iUoPvUChcUqLnim0V5r41alJC38SJnhC0jcO1w7Qvkom+NelStUylKBOlKUl7MQCfOBcxRiRKGhGsjw/EBQ1+vXzjnlne5EtFzDLWgAqWFOCClQ28rG96wwyzMQAUlClqFAFXNAAb/AJSMzhMjxSmV7okv8SSCh7gVZ9hTjeIzZGMlEFcqahyAHSXL78HsTuWjz3+6fbFuTTTfaZKEokgELJ8TkVFSWau3yh3hkhaElJKxqceH4WFip6g9f9YZImKWQpCnbdB7lqUa249BD3JM2UiS2kKBIAZnNbuKs1ejRri5M/lrJcbdm0/BpJICFeL4yGYENsS+km4BN4G1GUwUjUjUXOr4Qz1BKhejUvBicxQHClMSHNSPR9oloE9L6UszFWqzcBNPlxHqbTxEwaSplMkuW6V+F9+npaFxwqpqtWhTcKSSG6UeCsQha3SmYliRqGkkhKaFmd3IAYgbwumIShb6piSVU0jwkgVBD0cvxe8Zyxl9QZ/CIDJBo9UlZeo2ZiLfKAliTrUHIUi+qhV0dna+30iS8fqOkaCpOkEsbsb3bl6kCKsNiQpSxNSkoS1Vhwkn/nbj1EUSx2ESUalEJBoNXxKa2zgFv7oXIkhh4FEGoOl386w1xKnmhKAPhcFhpbblxU+loUT3Soj/AOtvJo5ciUxxk+StSVzioHUEpUhtYffqz7vFmae/Cf6MzWAKJUwL0F/hPNSIUDCpAoVTNLlWySSGDA1a3Sh7R4jOSSk+7JQoul1JcDYsS5IjsozK8ymJmq94oh0tpU7CwDPeu8WjEEKNTQ1q4I6Abm47wox81Opa1g6QGFHa1QWuLxqPZiZK0qUzrLAq6WFR07QFWFxi1OoBaHKQkqB/TWldJ9NhDyRjqsXfvFGZ40S0g10pN9j0L/8A2dxCb+cErCUMSSw67t5faM26GrUQohlM1WcfesD5lhpCw0xAVquWIPUEpYj1rFeClTEAFRSSaqP2G8HFRFTUPuRSjcRVYnOcmlSCj3Kl+7KSAkrdm253avrCdWE1O5oeT09I2mY4CXiDrCyg2oHT6U+sI8xyidJctqRymo8xcfSPNyY5S7njNJpGH0uBYhjT09K/OC5OXLxGiShHhSqpH6QQdRPfr16x4lbi4dqfjQTlGMmJJ0ncOHbz6m0Z4sr8tb6IPyvBSMLPWZUuaQUgEgA2ZwdIZq6g273oAWvGICxISlLNqSkBmD1o1GLm28CaMTrZKiHLkgAgAmiWLE/FSo+GGJygkImakyykMWKlKsCQC4AO9XsRHsaEKmBR4WAzFV3+/TpFKsGD4VTSmnwg1fYedPnBeGkyZQesyY5IWosGIcFi5Hd/PaFS8WSsgmwcHtVm9fysATiVSZRdYKyaDxFIsTt258okiekJ1S0BSEjxOouC9d2N7dRzGfxigo6U7gDkv9WdgO4hrOwwlSAdWtTH+mTQVL9Cs7nnyMBBMlGKKl+6SFSwPF4nI2DpPoTatoLy/NNZKJYGoMnwjYAnY1byrEZmeBUsFhRmA2oPrCMY8yZuoDS41jjgjs7iINLIlaQQmYEKVXSQan1Lcu28DTMYpACVEIUP1CoU/c1PoY9xyUz0pXLV4ncB2PYjl7feE+MR7wMtakrFwRQF/Vun+ooJx2R4TGe7mzKTEk6CglO+6S6S7O7A2iX8mwy1hlrJBIIUxL7uRQ/7gHByJklQC00VZYLpVwx7c9Yc4OZLIXYlJdibDs0ZuMoLThpQFWPi7h03DWpEl4UKOsMS2yRX627QJisSh9KFKC1D+moGo3IJ/Ulmu9IAyzNjMWJcwB/7xQ0u4s/7dYvg0EkKJdE1Ap8Jlg+Tgg062rFqZho6jqYuzpG2xJB+cJ8XhVComMTwzgtuDv1iaETFN4gSzN8JfkcHvSKCJ5mBQIQCHNQnbsA48oHmz9beBJY0BCVN/wBgag17l+kSlIWCApShwSCw58vlEkSFLcLD0I1IA1APTy3tzASwUkKK/eJQigq9FeQ68fvBGp1OpXhSKaSS/FGqOkDrl+7YsotV1Cv++0RxOay5bFRSgKLdHLM/HftAdi80AKgEsWuAXb056xXLxXvHBAJQKg3I3c3cV3gbErCglcsipo136dejwuTMck2J+IVBPT7Vjjyc0wy1fEMji0kpl+7QQB8TVAYsauTZr3e8QWkBmBS5DrKizHub02Lxn8PIMyZMDqShQagZ7v8ALeNdLxQLgpEtSkvrURRQs44rVuBxHTcUsm5elCHNWqRUNcu4oKbkdYDw8hK0pUA4UHDOYaYzFqQtVCpKlApUkgjS4Bc9A9Oh6QiTjEqqEkdiRXegPMc88MftNAMvzFBAunWn4dJ+4Yf4j3EKIBKEC41M6Q/Vi79ztBYw4Bd+wEVTJIFhf7RzvNWNlmIxK2SBK1u7gmnTY0PJhhg8WJaSlCQkuCBtwQW6H6RxRZ3uzb/jR4mWCxJcGv0aJOaxdmGb5h7xIS5tY9bPzBHsrLMsLmLAKaBNankVsP8AUKZchNxTiJ/xi0tLZKkv8Kg48nHy7+esc95brTYnEIWlK9ZTYApNu4NG9IDnZowB1gv8JT02I+hEIky8SuwSUkuLBqcE+bw+yzBJSkCcoLKqtUgttVgz2jrM5QplZgrUkhaUlYWoULAuGDODQbPDNc3EDQZY1LJFdYSGFRVRr67wxGWyk/AhIa1XP/qqPZGKSElC5RSDbwmncUbe3SNqW47LFzlBSk6FOyrVFx0JFnevlHiJMqSCuWSqYlgXDsTwN2a/1EMhhQnUNWkEEAH4TvQ7V2hb/LJpBJ8WkE0WkOOr0I3e8Z+M3v7BM2ZrCST7sKTpUXIYF+SXFaikCGZolqQ2lZSRYaVgAl61FNxudjA4VNlaBMTRwzsRRyASKbvDX2jxaFSKJAOxGwdt42FcjFnSVK+JKWHG7fKCsBhDPCpqiUgp0JUKWuSO9Nt4WZdKMwhAID3LQ6mZ4jDASlS6BPhZTKNa7X5ApWAUe4VhJgVNQVpJZKk2fZv+W4Bb5QTiZfvgChYqVJBJpVyAeoLDszUAiuZi9aCQhWhYfxJIoDbihZjQ0DWhBjZC5YoFBKlOD+deYAvFapctSSliCHHDfe1YdYSVImYZMua/jq7VQaEdqH/+jzAGDxCJiWmAq0gDV+ol2Fdw3SLl68MQS8yStmV9j1rbdttgUe+mYXwzACo8KoQwcg7/AIIfIxSMQ3iDtQ0BS1GPLU9YhjsCiehkEFIA018SON+bgvGdyv3klbLQtLljqSQD5mAcSVLOuS9TUA/3IIPh6kAiFeUZoy9YrdweP3eJ4nE6Z+p+dNnAf6QdN0zcLr0pC0Ot9IGoqJKhT1PUQDRSUrYyyDUKS43Fx0PTrGWnJXJxZrQjUCdiXpSjA7708jvZnHJ1swKVbGwPLetmvBvt1InIlJmSpb6VaVmp0pUL8sGFepMA0whE0BYApQ7N05pfzghlFVnFG2I6P94zGV5iZKHCtQVQ8k8q2dx0AHaNXhMNNUkLKg52TZu9zXkCIDpalE3BcWMC4pUtSvd+JKwHALO3INQ3Yx0yaAsOQ5tShPBi2f4/EAlS025HI+UUJ5uLVIXZSipmOrwgdnf5QUrHSVqDyXKi2opSRXvXo0VYkS1v7wLQxcW+4FLUfiA57oQyPHUEaQX+lL/WAf4kolgFQ0hRZmLO2zVHqIS4/J1LmKm4dSTqDlBoX6E0r5V7wD/MJkqsySdNqvX5GCJeNM51ylLSlNwQxr3uNoxnhM5qpYWzE4qWwXJUQdkjUR/6uGi8YtaCrUgihqpxpewr29IbykGcCFWanJ8uRSr+QijE4ooSqWogosb2PNL9o4z+NJdypoonZjpQU31PTatx594pwecKSn4UglywQP3HEUf/AI6rW8mZqSCzE1cVs1aVBexhonLEIACloKiHLpSa8AtaGs/CbLak6naltzFomEkgP1raJzZKkEAkee3SJ4HArnL0hQSkVUp3YW9dh3jlq2/7Z0GVcBLFzv8A5hlJy50knVQB/DYmhcmwfpD7DZWiSp0LADVCgFGt67FuPSLZGCEyqgCkuSTcnhw3hDEMRHbHgk9akZ5eUV8LqLtQ/Ym3X6R5isCmX/8AIUuS+kOfMkfSNRl+AaapaSTclJUGrQnxVNgfLpGd9sMFNQQqUPeJPxJ1eIdQ90v8zE5OOYzeM7L1OizE5oVzdIBILJ3KablomMyUlRJUhLUDh6E7BTF72BhNLzXSkhThSSxSVDeosb7fhhj7F5oFzED3YoCDQEJAYM5rx3jzYY55ZTbEttOJOc/CpSSoAUJ/0x84uxGfJJCCEuphU/SNLMxAA86D9oqxSZafiSPMR78ZZNXt1hZlE8zlaSwl3JIe1gOrtFeJwsyWoiVMersDWnHIp8vVtPnpSyWAGzfOkLMdhASZsonkj50/aNDxcx0aZroSsEVTQEUfpWrC1Iz2PxBCSg3BINelfpGgEyXiUe7IKZgqCx3uOCT6ikZ3NcIpyVpKXYvZyL9L/WAhkGJJmg7FJD/nP3jTYqSpYBvv6F2bf/cZDLCNXIA+tfsI2+CxktSRrHjBu9D1ihcZpJ4Fz1p+/wBoOydKJhMtSQUkFwd7D1g5eFoooSkBd244HAesApwCpaiRbm0QZbPsMnCYgISTpUywTtVVCd2bzpDbIMwRMV7shwos3cDbcfcRnf8AyQtfvZKxQBJf1B+h+cMPYSSn3iVLPwIKqCj03/8A2enEUaOd7NMSZS2v4TcHvz36VgDB40BZE5ALOKjxcbvbyjS5pijLT7wVZnHI3PVhXyjPe0C0rKJqf1AP9j6fSIC5uU4TEp8CVIUDcM9uC4I9ICxWSTky1IYTEKBSSi4BG4u/Z48yVRM1DbmojVTZrBhXzpzAfPvZ3K5WHCNS5gmgmpYjgOAAR5c2jUTsUQg+8GuWaEoVqSX2UDUUNjE8w0KOoykqp4qeLoQQxekKFhchRmSlkpUPhIY17OD2YQGUGAXKmMogoUtpZclh1e1AzdY2GBzRSKD4R8TWra0W4jMJC/dKmywddHFCDZy1fnHuY5ALyTRnAJvwx+xgDZmDE0FUtQNXKW7U/K1pAyQpIJdyLhyS3n+UEZzA5xMkzFcfqB27g+f48aVE5M1OtLdnt/uKCZWOSoaCHp4tTW6g3/zEyJIBZISOQPKw+0KZstYZgVCtCk6h997iK1klKWOk7g+n4YgYhcxJbShaDUqFCB247GnSKFhKyQoqS9Lgv6jp9YEw2NmIGlbAgnSQb8V6/tHuAxEufODlpiTtR7h25Dn1ign+VzATVK0bNRT9jRx3hRmaioFDKSs0Y8s41DtuI1k1QkgBb1etGpUWhNnAMzSuWsBaC4cPqG6SOr04ioUSpakISpU5KFgbihrdwPrxHTsSuYXKUTDbUEhXzb5GK82xDLDgoFUkHpUEdK0hSFk8Dz/YR5eayeVmneXSf4yYpddAPia7t6j/ADGrk4aXLQyEBIIBuHP/AG3Pn1gfBS0SgZcoCWCSp0jfk9esDy8x0avDqLkAKem2puXc+kdscZGlK1EqYEtGhUtk8UjOSpyRVg780H+I6ZmbJJ1u/Wo5DDr942Dk5imWtirYWJ+0U4nNH/SkgULwoTgpk9X9JILXUVEAeYqewh7leTJlVmHWfkPJRJJ7+kB8+zfJ54So4SUJyFlVWDydVSASWUKqbjrGg/8AHeRzpKdeJPjIZKSxKQOWevc7Rrcf8JSFDpTb7H1gDKV1LsQB13/B6xiYYy7kJIuzZRApx+fKI/xBmS3IdNbXDUcfOI5lIK6gAt5tBGSIUlLWAeNKUmaVgpJLpsQbizQZl09SRsBQC2/1FIOmZIgq1oUR/wAf0ud7OD8r0inE4XQ9L1of3gAsR/8AMQAAVbgU24s/7wxy1aFApX4gSynDgjz2eBThveeJNFAer/SIF5ZBDOPiG/4PlAQxvsmEK1yDT+xR+hP0PrtABSU/ECGNXjYYXFax1p+cwhzecSVy1AhyNKgC/PH3gBkZmqWlnNrNfeKJvtCS6SpIAgefhlS9JNQQ77EcfnMK8tny1YpCCkrSVVNhRzZ3ioPz2YJssKo4IL8U/wARD2Hw51qI+EpNDZI47PSH/tFhpTUlhGoN4Rvzx38oT5Dgv4Vb69RULV+567cbxPtW4kpASlJazdO3pCTN8q1giTUX0Eih6PVrw3SoEUal4p0gLcMFEVPa31+cUZfLwZaxcKqK9oKl5msTGoeQevXmC84w+tLhtSajUGdqaSbhJs4tetisxeXSwErUVDSbguQ9KsW9fnAGZ3maJUtSiahILJvU2qdnF2vAKcYZqEeFtQfxAgpIsCObwVjMJInSjpSFAfEkknUPM33p1iEuXKQh0JCeb+kQeHAuAo6dQsG6bHmtYKy7EqBKedu30PWD0ypa0ApSGO4uNj5/tAQKpK30lSWYMC55cDa1ICzNMrlYlLke7m08XIG1KHveM7JEzCzADvY7KHQ8Rq5hSpgCCFWf6UiqakFBRMGpLUJFtnfmAhKzBEwMRVgW4dx5il4GxMphuQ99xxC4YHTM04dZX/cCUhjWgch4uwuZAkyZo0LBZjS2x+oPURRRmeAE5I0n4TcD1cc7xdlOCqVTFalD4dBIYbk/4gyStOtSVEoJDFQLeZEeYzDzJQDVDu4+o6GAfZemWRUBRLnxVfyPr02hLmyQVJ905VrsB8LGvQDvs/Edg8SFCo7jiAssxL4ucgfAgIdjYqfYdG6w2CMWhalJBQkyzUrIFGFAQ/NIW4qUgKIUUJO4Yf4jRYvAq5BCnZi4UN4XTgmgmJKikMCz0ryOsTUA85UxEwhZYkAAB2G/LfvAGPnKE1N7VcUMCpxmpelLuzubBuKX/wA8ExHH4k3Jc89+naFZMDMcEHevrzCtaylxsSfNvtVrVgefmRSkbqNtRpWlTWghIlapykpWtgtQTpQDXUeRVi+8T5Rp9c9lgU4dPUBXqH+8EZji9IY7+opf7wLg5/u0pSlmA34A/wAQjzTG6iGO14onKWqbM0pN6kjYHctt+4hzhpYQGSNPo9KVMD4LDGTJqPEsueRwO37wZhy7cn89YAky9KXHFf2gb+KNOpi/EkgeV9oBkJcEuwA+uw6n5VgHBcijv0ELMwmEFtxtDaSpk02hRn8xihVXdvX7QFEnGlJ/bjf5w1n4cLDt42oYzX8akLBIppU9+G8qt6xpDsfysAnE1UtQJNzb6fPaCszxA1AsSCGp67QHmrHxXY+kRkzSuWK1Bv8AneAhjsImfhyglSXcBQNQdjCfLMtlSQ0sHU1SW2FfMw1kONQMK8xn6X0ufFUJ6Fz6AEHzgHU+aFS6lyKp7QsKyV1YBqfKCsGAoAsWCfIvf6/LrC7NpolzUpL1Q13qSEjcvWLoabATq1pzBXvA77QmlziQ72p6RNOK0nkcc/aAZrmvT8rAi1JqWDEMRs2/lAWKx4DqbhvzeCJUwe7KqgHnreIBzIMtRKDpdtPTjy+sZjOMwXLmqlu7MzdgfvG2QkLF3b5dI+Te2UlZxs6pL6fCFGjJA7bepMYz890WbfR/Y7H6wxsoO3BB6dPpDyfg0EhRehcEFiHDVa4r2jBf+PSZJQhRD1ZjyLepj6FMxIcB6mz77+ojWN3Ohmp2UYyXMV7uYJktVWWQFJPo3mIIw8yYl/eKD0qC4PNC3zhwnGKD6iCxr0HPaF2aKBCt1pqBzavHSNC/CZfh5jqQNKzdjT/1Jb0aIYzKUzA0wjWBRYDHhjyOl4W5Orw7pVdQ5D7dQzt1hguZqJVqYsxGyqXH/KIFgkzEeCYCGcJUbHo+449OxOCx5QGWApJ2P1HEEYfFFIUlZclil9xb8/xCbFyVJT7wMqWfF4Q6gL7cch4oYZhiZQ0qQkspwzm7edIB9l8NoVNJqV1qPidztY1uevlJGCM1KNkgu+9dxW0MsHLMoln03LuB5PY12jOt0MU4rSNOxqOnMB4wup+nMCZhPDJArpttflo9lYxJFWjSMxhEJAKtS3UP7gwZ3vTpzSAseXJuaW+Qi6cHISOvZnNezR5PlAAAU9fLzp8o8U57emPkWpBLOkbhjs/Y27QzyXCzP4iUVeEBRukgEsosCAxLOQOkN8hywqSJhJSVfAwDtd2O23aKiZycSZYCjIQAtUxYcqUxASg0DOXoHGmpqI74S/bpGg/iBMdmAFOt2t+PFOS4V55WQ6UVDtU1006Nq7iLMPOYf00eNQLA3N2uB87NDDAYH3SAn9QueT05aw6R2qRPGEMAprX6xXJUCSNmEUZmioc9Rx+f5gbBq/q0/wBD8/KRFOcUBoLGvG0JwTT9IBDnlqsG/LwymqdBDVa8K8MyloBNNQFe9evSA0UiY358oA9oG925LVr0i7VQN27tHs+V72WpINSKd9oD5vIzkTsQJMkKUdZEwkFkpS736gDzMfSJMzUhri3aMlKy4SVzFoShBWAVFviVW7bvU8vD7K5tGNj9fz6RRZjpYq9jQ99jCvKphBKFMyqDkHYtxX5Q7xAChXz/AHjPYpapalEbt8uKefmICOIWZMxRK2c+FzYsAzE1qDSFGa4OYVy0ISSJincAkJAqvoL3O6hDb2tyqZOCglQAmLBJIqgJSXIG5KmF9+kNPZuWJaUocqOkMS9GpZ6GvpATw8sS0s4YgFL8nbrUikKMVlS5k6WslIDlS7aiAPDb/kewhvmSTrCz4men9p5ED4vGiWAWKrM16xdIrKUglKLD6mpfzrEZo3hZMxRM12YE/jwbOWQgf9oAXGVKUjnzdvz1hovFMkJ2P2jPIBM6ap6uwr0t9B6wcua4S1niKcYHEjSQ25H7ebNXoIQ+12S61DEAOyWWBcjZXlv5QRhFM92Ct+LQxkYhwxGoh/l/uM5Y7miVh8A8uakB7gMzM/L/AO6xtMPjPeqSlYqmoNq1FIEzdAmnUE+NA8FR4qfCftwehMZ2VmblITqd2BD0SDu+4Ow5jnjvDq9jc5rKWoEoDqFNLs4PB5hdPRMLTWUlaUkGW3iY1ZiHfpE8tzZapkooZT3ZqMPEfT6wxxs7UQvUHdntW3DPs0dRkpGOUZsolRSpyShmKQAH1VarpoesahUlveAhkhmO9Q/FGtFUnDSp5KlAJmJLBbXHB5EMDKVLltMIVzRgfnALPjlmXwCASeQ37HyizIsL7mWEkkhnqXCegLD5wDmhCCLECHGXq8A37n87wDAAL/7D5iPEsxSodyOsCz3QXDgRYMQFB+kAlzeUUqbpRrH8MDpHnDCcUklCqgkN0PMJZ+MCFFN2PWCFmIxAS7Dp1bf7QOtRKSKlq0B2ez9zEWSwN6ddxSx7nbaBZiph+Eh6N50Af0+cfO48NsYxrMoxSlSveFSUrWPFdwE0CXb5DcmKJuYpRRSw4vvEDl884fSDqVdhTyckd4T/AMqmuykDupQASR0TUhtqx9Dbo0/s/N97OMwMJaEMCE/Eoln7AP31XoY1AUAm1ulOrwp9mVSwhSAokoZyBdRFPKjQ9RjfCUBAFL0pT/UaCrNxqAO8KsFNPvCokbdmHPqYb4xPhDnanXiEqTU0ADUeINAqYA4NHpCGbPYE2AJBqOe7esOB40JJ3SK9Yymb5e5UkEALIBIqSBehsbl79meA1eCmOgQbIZIJ1MwDBj4nv+8K8qVq11o7Dyo/n+0NZrBIerQGLz/FTU40S9H9NaNYmbOHJFmB/cQ2yaeSg88C4tW1Q8E5ijWgkAeGo6jcfnWEmEnmWt0gGhB/DCDSrmeEK5r+djAebSRNlFSKrTVnu1x6PSKJOLKkKSbmohYnFgLSymUpem5qxrbdgYDQomBckAkBRA9WZvrC6WlSFsbAE/LeGc/CpWnUx5pufPf5QJhZSUqqxu7qDE/LrSKK52JCgdZa5JgbMMLLUnxFR+HSmzHoN61q8Uz9JUxA1IJ3t0HQ7t9IQYpSZClGWVA1p7wqANyEuSwcWH2hs00CsKEjSbNQ88fnWPVI8LMq/wC1z594pw1UpJLuAwBuKb78RbjVNJX3sLmlfLZ4BXhi0yYxdi1eTX5N8zFk6cn3aSLvdt4GlSE+6M0qZUw6r0cgsB05/wACCUy9KBX4Q/JtAS/iSiVrIuB9aQywUx0JKeIVfxSNCU/EDsNwKM5beGmCU1LdtjAD4ieBehB4qa/X9ozma5aqXPScOlShPVpCXprFSOA48VTseIZ55IUpaUJICigsTahBctWjRrMgkOAHoVU6bP6RmyXoYTL1z5OKWJqVIUlCdDs73uOfy0bpeNRNRrIJZYQWJDKdNm6lvIiJ+2Xs37xInyj/AFEAgsPjSCCAeo8RHLnpGdyTEzEKA0eAnxP13Y+pbjrC2T1NnWICEuQNJq773L9PpBuX4orRVikUJFfX85hJmaU4hCpBKkBW6XBpUpG+kilaXi/KsIcKSJaAiWaEAkjTxw4v15iTKVZdmOJwaFnVpoKittmH5vFcvEpenFfOCMUsBGpJt9/9RjlZisTCSSBtTu0a0NWvEj4VDUnncQpzOecNMQQdaFg/byp+8RxeagSdVNZBAB5/aogDM5yFy0lZHg37t8qfWAN9oc5lS5aTpdZDgbjcF+o2j51meaTlTCfhfY1i3NMYFTC5OkFxu4O7gjn5bQywOHQUAqloSTXx6nIIBB+IUIjnnnZ4z290rIIDOP0k39Ol4cZPlQAGti5fpXnmEeCnkEBY92ApzvQvXnbaNKjMUJYUZj4hu1/OMYfj6smjHEYv3fhjP5jjVF2FSWD82Hz37xDM8e1QfX5duYpyrLFYola1FKGZ03NQ+l7Wv3jcz3dQaf2LlDStRUSCsAEWOkWHNTeHybkdIX4RISQhCWQiiR8z59TeHE4Mygx4joFeaIVoDf3fIuPztC5a0kOadzxGnmYXWktfjj86xmsSDLPwPVmqXq21hS+0FOMqIMoAu/XZ6iFuNl6VEq0kuSCzUJpy5A33gvLBpcqqSblq0HoxfbiL80khVw4UKwqFuQL1JWpTAqIbgBgpvIqUPLpGgV4gBxuYTKWw8O1ABQc/IfUwRKxxYhYUH9OOYDwDQrT594SZ1LElRNkkuCWo+3kS1ekNcRPcagDqFCe34/nAGMne8l1GrT4g16V2q9LQFGCnEmppVqD8/wBRLIZCVrXqAOlZburtwKecIxjyqahKCoFShZKmY9w0aDJcB7ufMCVE6tBYkUuL73ih/JWASGOk22/C8Jc3w+ke8BBDh/pq+bGG+ICkUUagij2t+ecBZniGkkmzH5QGWxC3mAOWUP8AcLEIUJcoztIBALC6aOUkc/KsaHBSQv3ZBYpLEgji9t4An5JKm4ke7bSPCQgMl66l03NqVo+4jOmhOTzXlmYoaUuW/wCo+1zGZzjNP4r+nLUxUoAAHkivWPpifZqUqV7tQVpKdJAOmhDUawaKMD7EYLDHUJaioVBK1FvIFrdIqM7NUmWkJDAJASG4on8849UQEHUqwNQdr77w7zPLMItSQy0tdlOD0qCW848xeT4YywPdkhRZypTnfnpZmi9ptnMnkmZr/wCLeFuHIYkWckUu3V4JlY8BTuSllbGrXA3Jf8vDE5QiXKme7KwW1GoJLVOzuzxnMswU4zRQaGLkiiSWcsbq6V+piK8xWO94tK5brWQUWNACkqGltqOe/MbvJwqWmXqqQPF0Uz084Cw8mWlAlpAAGxF+Se9zBSSWIFuWo1WiCjNM6UzPQO/1P7QhnZvKY6iwNi350gLMJ6tJXqFCwBpV2Y9HhNjcYHSmWFLXym1tgXP05jx8uX9l/WnG3bbYPM5Q/UDUqKnL2PP2izNcy14dSEkeJgHoQCWNeWtGOE9YUlAGpQSCXFQfIgcQz/mSDLIUxZn1JP4HiY8+U1PSZtPisSpSSACENQtf87Ri8ZPV746ElfhtqLk7Cu9adHh1/M5i0MPElvhAHoQa/m+wkhaJhUgaUEVIavQkvQvsY7X+RPJGrmlPxGj3CpnhZWpRZ3ooV6j7Rls/zozpx93qKQaEJuBUEu3doeZnglzHSZzFAcFYJBehqN2736RkJ2DOohgQLlLsXswUHZ39dnjePL8o1Lsfh1yzKSnQoKcqClM6kAsUgk7F7NTU43hlmZloUApan010s1zYCgHSEsvCTAaFwQSg2Hi7bEXaLpOWLLuQ78KL9fDzetYfKNNXPwRnTHYIQPhKr03002dn6QxxGEkkBICyzAkHS3PwafzmITZvhdg+xr2Dt3izLiqQgIK/enVqUVWJPA2HA6RuSG1Er2fkB1FK1hndSiAK8BgfOGODSFVSGGwFh2iqbjipwWY7AeQi/CYgJCdAcHcCwAvw7sG78RdAyrl77QXk4UpwVMkH60gGRNJrXf1hhla/iISkD9SuWGw2rGoyhJVMlrJqz9+0KPbbHz0oQuQlBUpaUKB5UWSbgVLJqd/RiczlvUaQXCX6fuz0ig4tIB5H05iVYIXJVLHiAcBi3JYln2r6NAsrGVKTUeUDZ7mSCpwolxZ6OWp1/PNPgsaoE6R4b2L9j+bRYlPcyxQQD/c1Nqm16dIhLxJUEl1VdxsCG47xjPafELUpGkq8ahLJALsTVq1t27Rr8LL93LCVEkJASly5JFCo0FTQve8IohCfCampepijDp0rUk0q48/8v6wVKWNLhgHLUhdLnKE4BRBQUMGBooXveg6W6xUe/wAoUmehSKyyXP8AxLWA2BMNcYnRMlqSD4lMqjEBjfo4A7kQun5zKlkpUou4sDRvzZ4n/N5a9ASsOQ+j9WkXLGt2/Gho2KxGJdTEmsLc8xulKkh/CglwHY/u32gufmKQlJFQtNCLEF6vxvSMlm2NZCikmrJvU1AJfqASIlWGmX4rVKUWpT5vQxosoniWlCtLuA1bcfKEOTrEuQP71H0Ap+8XypywAk1A0pd6ggD1f7xFb3+POkh6H8pC7GzgUjpt61pGfGaIkS3WsnSPhDFuA4pS0IcvzVeLKl6lJSFsEoAcjzBJNWo1o0grM81EqYQbuPT8+hhtlk5U1XiSQBWot+WirLsPOmKJmSly0pIIHhAURV6urh7VjWYOQgJqpIJ2S1D9zE2aBYPCaB4laiTdgPItc7QnzRLTCA7XH7fnMalUpLNQxnvaJKpfiAdJDHodnpTvGb0bLpBIckXNKvT7bwROzSWGru33qPMwjnoWpQVbZTFvNjc7ecCYpBcAVUoHS93AYj0r6xw/yMd6Y/si7OUywFKIdCxUNuP9v5QkwOUzfeImy0pSAC4WCFbhuCCGL9YMn4kBIQpJSqnhBArt597+cRx2YqVpADKFGV9GH1jhyZ2+T1zuUvYfCZspE6alaKGmrSb7i1qmvaDJrrWlaEpIAJINSQLgDci/lvFBxAMvZKzRSSKEilPTePU41amGhCWqG46deveMXWvE2YoxYQlKwlSg41Eiw5FR61DesV4zLylpoUfEQb3erHfpWPVYwgBExBWkiikuVAhrhrHv9YNwM1M2XqT8NWYeobmMT8ZuL/wtyzGF1JUARXUHo17dmgj+Ty5j6VMjYXIP5zWPFr1KFgvZ6gh/ka224iWli0wKQ9iDT1FvOJMr7OllsATsFpUtLuw0+vf5xCVKSRV37/5i7EgqJKFakmoLUqbA2NiaQ0k+y81SQRNSHFvd6vm/7R3kyynTfdB5ngp6ZiShClS1LJ1JNEamDEF7JDiwd72h5LlhIAYCl+zt9Q/OkCgjo6Pb46Kk4gBdEh3p4f8AkVB/IsKbdYNk+IJ2ZLBo6OjQMmaUy3UpIu70vS+14CGboTL1avCocUqSKdS5byjo6G0CYvGlQAQmqUkHVQgli7t9oWnM1k6QhIukh6F00fpR2qS55aPY6M5XprGbRRjhR0bGyQTZiXSKsW6ObUitWJGiopY16GrEM9RTl3eOjo5bpyTV6VHMCVE6QAFEuD8LnYj8pDyViUlCSCzXJqf8x0dDi5LctVxlrpmKon9b2NK3Y8M28Cifr1DTS1CNL2o7Mewjo6PS2QrX/U1CwIJ+Y9LbbRofZtTSpqzU0SCeEuW+f0jo6CqM1lqSgADU6mCRsCSb9L9IzuczVFaJcsgkuolqeEN9VUjyOiVY0GWTZg91LRLVMmFIU4ACW/uUo+FILG99oeScrTJkD3rmbMrMXSqmNBbwpSABQfCNzHR0QZ/HzZc3QhJCkLIDily16Rs/4ZOGCUSQEBq0DnZyd/OOjoqVNWMUWB2+cSl4dKi+opV3opuht5NHR0BNckpOq52G3++8WmcSATT+5w4IO3WPI6JVZvPsvOsKkTEJlknWlSXI6o28jaFc7DrQdalpW1vCEkAs4cUbe0dHR8zn65NRxzmr0BxikTgKF+or/rrCbOZelEtJWPeIPxWOnYHSG7H8PsdHTjx70xPQi8NNqKmrhjqg/DomBACgnUhTgpNWOx/P89HRzz5LvTPyHz5lArUAsbA3fp5QTIngkOsayDRxUbsLbfWPI6JMOtbbipcmUCRLOhQ/tG8M8BiEuEqKdQAatxYkG4MdHRO5lv8ASb/IFjMsUkKKSpSF1CgKpL7sA1yX7Qwy8zRKQ5rpDvQ+YeOjo9WNtx+X7dt2x//Z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00354" name="Picture 2" descr="http://www.ilovetogo.com/FileUpload/Editor/ImagesUpload/WebContent/Story/5211/1446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3143248"/>
            <a:ext cx="4572000" cy="3314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-357222" y="1643050"/>
            <a:ext cx="9801236" cy="23574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th-TH" sz="9600" b="1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ea typeface="+mj-ea"/>
                <a:cs typeface="AngsanaUPC" pitchFamily="18" charset="-34"/>
              </a:rPr>
              <a:t>จบการนำเสนอ</a:t>
            </a:r>
            <a:endParaRPr kumimoji="0" lang="th-TH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82948" name="AutoShape 4" descr="data:image/jpeg;base64,/9j/4AAQSkZJRgABAQAAAQABAAD/2wCEAAkGBxMSEhUUExQWFhUXGB8bGBgYGB0gHRkgHCAfHB4eHx8bICkgIBslHxwcITEiJSkrLy4uGh8zODMtNygtLisBCgoKDg0OGxAQGiwcHCQsLCwsLCwsLCwsLCwsLCwsLCwsLCwsLCwsLCwsLCwsLCwsLCwsLCwsLCwsLCwsLCwsLP/AABEIAKgBLAMBIgACEQEDEQH/xAAbAAACAwEBAQAAAAAAAAAAAAAEBQIDBgABB//EADwQAAECBAUCAwcCBgICAgMAAAECEQADITEEBRJBUWFxIoGRBhMyobHB8ELRFBUjUuHxYnIHkjOyFoKi/8QAGQEBAQEBAQEAAAAAAAAAAAAAAAECAwQF/8QAIxEBAQACAwACAgIDAAAAAAAAAAECEQMhMRJBIlEEExRhcf/aAAwDAQACEQMRAD8AOwmRrHiWJdbgaTbp8mH+YtwmFkvMEyX8NQClIfuwPo8Pk4Un43QSKMXPdgfxoV5plSJ6NPvJiVBQZbAdPhNSOjjpCSRhVmKVBMr3OhCAapFHexfqft2i84FawSVJUkkEobja7H5QskZDiJYSAtKwkukOUuSGqDQEbVNzGky+QlAGoJC7kO4BNwH26RQmUjQ4DVJoClgeSw8vKAcUrSf1Bzp+JnB4Fq1+IbQ5zOVJUfCDLWVMNIYPxpZn9IjOyyYEp1K8SfhUEmxehCVOPtEVnsxlaJWtA8QDpZiSaUbTc0sKxLwolaApKls6jpO12UGq/wBYaZpksykxU0koDhIQwfZ9RUSRxa28ZrHY8JT4ffLclylyEPR1Jpqbp+0A5xM4SQEibL03pMBUkitQ/Iu5gBecKBJQrUHBLPVuR8JHQMW3i/BzxNSjS9AwBlsa0fntHLwWjUsK92U+LxFOkAWcDkduYIGyPHrnTlYhYASNSEoqSl6KZ+wr3jT4daSSpJBBptTpX8tGJwGJ1hgBUkkKZiVeImt6nbYCHWAxTJ0+JkgsABcE8VtyW6RVN5OYyMFKKColSlFbf9ibVNBYbUpCXEe1cxBKpSHTYpLPbZQPyIMIcJmCcRSYZp0O6kJHic6kkp2SAWdnJcuIbiTqCUytKhdTli3/ACenn5U3gt//ACIT5RlhSXSmju+okUe2kBVQ37Rhl44nGgKDhAUmnUOD9PSPpOXezshQ1ziEnYS9mqCSRfygNX/j2QZhnCcsgqdQUE1BoGIZq/ggoHB4MLQChbsf1GtrNt2v1hNneZlEwAjUtgkUZBuxvYOaNWNbjsKiVWXqLlikCoJD0+frCNfstNxMxE5AAlpNQq5IIct+9KdYWodez+LMlKEOBqTXpxRqPzDSdmQQfGEks7l7BQuWYX5jO4nEaFhCh4h4Qx60sYIMibMOvROBSCzoW1CAXYVoPls8cZzS5a1U+Q7JsyK5iy5qtQpYBPhHlT8eHX8Pd9ZCrpc/Z2jLZbOVMWosolYYkAkp0tezAsQ5PIh7l01YR4wun6jUNy42Mdccpl3F2r9qNIlKCaJ1IavJHy6RRKxr6A5DpFB6ftWM/wC2eaFpctwDMXqDUcIFHr1fyHMU4bEkTSsqZIDFyzVqCKloqtJ7O5iUoPvUChcUqLnim0V5r41alJC38SJnhC0jcO1w7Qvkom+NelStUylKBOlKUl7MQCfOBcxRiRKGhGsjw/EBQ1+vXzjnlne5EtFzDLWgAqWFOCClQ28rG96wwyzMQAUlClqFAFXNAAb/AJSMzhMjxSmV7okv8SSCh7gVZ9hTjeIzZGMlEFcqahyAHSXL78HsTuWjz3+6fbFuTTTfaZKEokgELJ8TkVFSWau3yh3hkhaElJKxqceH4WFip6g9f9YZImKWQpCnbdB7lqUa249BD3JM2UiS2kKBIAZnNbuKs1ejRri5M/lrJcbdm0/BpJICFeL4yGYENsS+km4BN4G1GUwUjUjUXOr4Qz1BKhejUvBicxQHClMSHNSPR9oloE9L6UszFWqzcBNPlxHqbTxEwaSplMkuW6V+F9+npaFxwqpqtWhTcKSSG6UeCsQha3SmYliRqGkkhKaFmd3IAYgbwumIShb6piSVU0jwkgVBD0cvxe8Zyxl9QZ/CIDJBo9UlZeo2ZiLfKAliTrUHIUi+qhV0dna+30iS8fqOkaCpOkEsbsb3bl6kCKsNiQpSxNSkoS1Vhwkn/nbj1EUSx2ESUalEJBoNXxKa2zgFv7oXIkhh4FEGoOl386w1xKnmhKAPhcFhpbblxU+loUT3Soj/AOtvJo5ciUxxk+StSVzioHUEpUhtYffqz7vFmae/Cf6MzWAKJUwL0F/hPNSIUDCpAoVTNLlWySSGDA1a3Sh7R4jOSSk+7JQoul1JcDYsS5IjsozK8ymJmq94oh0tpU7CwDPeu8WjEEKNTQ1q4I6Abm47wox81Opa1g6QGFHa1QWuLxqPZiZK0qUzrLAq6WFR07QFWFxi1OoBaHKQkqB/TWldJ9NhDyRjqsXfvFGZ40S0g10pN9j0L/8A2dxCb+cErCUMSSw67t5faM26GrUQohlM1WcfesD5lhpCw0xAVquWIPUEpYj1rFeClTEAFRSSaqP2G8HFRFTUPuRSjcRVYnOcmlSCj3Kl+7KSAkrdm253avrCdWE1O5oeT09I2mY4CXiDrCyg2oHT6U+sI8xyidJctqRymo8xcfSPNyY5S7njNJpGH0uBYhjT09K/OC5OXLxGiShHhSqpH6QQdRPfr16x4lbi4dqfjQTlGMmJJ0ncOHbz6m0Z4sr8tb6IPyvBSMLPWZUuaQUgEgA2ZwdIZq6g273oAWvGICxISlLNqSkBmD1o1GLm28CaMTrZKiHLkgAgAmiWLE/FSo+GGJygkImakyykMWKlKsCQC4AO9XsRHsaEKmBR4WAzFV3+/TpFKsGD4VTSmnwg1fYedPnBeGkyZQesyY5IWosGIcFi5Hd/PaFS8WSsgmwcHtVm9fysATiVSZRdYKyaDxFIsTt258okiekJ1S0BSEjxOouC9d2N7dRzGfxigo6U7gDkv9WdgO4hrOwwlSAdWtTH+mTQVL9Cs7nnyMBBMlGKKl+6SFSwPF4nI2DpPoTatoLy/NNZKJYGoMnwjYAnY1byrEZmeBUsFhRmA2oPrCMY8yZuoDS41jjgjs7iINLIlaQQmYEKVXSQan1Lcu28DTMYpACVEIUP1CoU/c1PoY9xyUz0pXLV4ncB2PYjl7feE+MR7wMtakrFwRQF/Vun+ooJx2R4TGe7mzKTEk6CglO+6S6S7O7A2iX8mwy1hlrJBIIUxL7uRQ/7gHByJklQC00VZYLpVwx7c9Yc4OZLIXYlJdibDs0ZuMoLThpQFWPi7h03DWpEl4UKOsMS2yRX627QJisSh9KFKC1D+moGo3IJ/Ulmu9IAyzNjMWJcwB/7xQ0u4s/7dYvg0EkKJdE1Ap8Jlg+Tgg062rFqZho6jqYuzpG2xJB+cJ8XhVComMTwzgtuDv1iaETFN4gSzN8JfkcHvSKCJ5mBQIQCHNQnbsA48oHmz9beBJY0BCVN/wBgag17l+kSlIWCApShwSCw58vlEkSFLcLD0I1IA1APTy3tzASwUkKK/eJQigq9FeQ68fvBGp1OpXhSKaSS/FGqOkDrl+7YsotV1Cv++0RxOay5bFRSgKLdHLM/HftAdi80AKgEsWuAXb056xXLxXvHBAJQKg3I3c3cV3gbErCglcsipo136dejwuTMck2J+IVBPT7Vjjyc0wy1fEMji0kpl+7QQB8TVAYsauTZr3e8QWkBmBS5DrKizHub02Lxn8PIMyZMDqShQagZ7v8ALeNdLxQLgpEtSkvrURRQs44rVuBxHTcUsm5elCHNWqRUNcu4oKbkdYDw8hK0pUA4UHDOYaYzFqQtVCpKlApUkgjS4Bc9A9Oh6QiTjEqqEkdiRXegPMc88MftNAMvzFBAunWn4dJ+4Yf4j3EKIBKEC41M6Q/Vi79ztBYw4Bd+wEVTJIFhf7RzvNWNlmIxK2SBK1u7gmnTY0PJhhg8WJaSlCQkuCBtwQW6H6RxRZ3uzb/jR4mWCxJcGv0aJOaxdmGb5h7xIS5tY9bPzBHsrLMsLmLAKaBNankVsP8AUKZchNxTiJ/xi0tLZKkv8Kg48nHy7+esc95brTYnEIWlK9ZTYApNu4NG9IDnZowB1gv8JT02I+hEIky8SuwSUkuLBqcE+bw+yzBJSkCcoLKqtUgttVgz2jrM5QplZgrUkhaUlYWoULAuGDODQbPDNc3EDQZY1LJFdYSGFRVRr67wxGWyk/AhIa1XP/qqPZGKSElC5RSDbwmncUbe3SNqW47LFzlBSk6FOyrVFx0JFnevlHiJMqSCuWSqYlgXDsTwN2a/1EMhhQnUNWkEEAH4TvQ7V2hb/LJpBJ8WkE0WkOOr0I3e8Z+M3v7BM2ZrCST7sKTpUXIYF+SXFaikCGZolqQ2lZSRYaVgAl61FNxudjA4VNlaBMTRwzsRRyASKbvDX2jxaFSKJAOxGwdt42FcjFnSVK+JKWHG7fKCsBhDPCpqiUgp0JUKWuSO9Nt4WZdKMwhAID3LQ6mZ4jDASlS6BPhZTKNa7X5ApWAUe4VhJgVNQVpJZKk2fZv+W4Bb5QTiZfvgChYqVJBJpVyAeoLDszUAiuZi9aCQhWhYfxJIoDbihZjQ0DWhBjZC5YoFBKlOD+deYAvFapctSSliCHHDfe1YdYSVImYZMua/jq7VQaEdqH/+jzAGDxCJiWmAq0gDV+ol2Fdw3SLl68MQS8yStmV9j1rbdttgUe+mYXwzACo8KoQwcg7/AIIfIxSMQ3iDtQ0BS1GPLU9YhjsCiehkEFIA018SON+bgvGdyv3klbLQtLljqSQD5mAcSVLOuS9TUA/3IIPh6kAiFeUZoy9YrdweP3eJ4nE6Z+p+dNnAf6QdN0zcLr0pC0Ot9IGoqJKhT1PUQDRSUrYyyDUKS43Fx0PTrGWnJXJxZrQjUCdiXpSjA7708jvZnHJ1swKVbGwPLetmvBvt1InIlJmSpb6VaVmp0pUL8sGFepMA0whE0BYApQ7N05pfzghlFVnFG2I6P94zGV5iZKHCtQVQ8k8q2dx0AHaNXhMNNUkLKg52TZu9zXkCIDpalE3BcWMC4pUtSvd+JKwHALO3INQ3Yx0yaAsOQ5tShPBi2f4/EAlS025HI+UUJ5uLVIXZSipmOrwgdnf5QUrHSVqDyXKi2opSRXvXo0VYkS1v7wLQxcW+4FLUfiA57oQyPHUEaQX+lL/WAf4kolgFQ0hRZmLO2zVHqIS4/J1LmKm4dSTqDlBoX6E0r5V7wD/MJkqsySdNqvX5GCJeNM51ylLSlNwQxr3uNoxnhM5qpYWzE4qWwXJUQdkjUR/6uGi8YtaCrUgihqpxpewr29IbykGcCFWanJ8uRSr+QijE4ooSqWogosb2PNL9o4z+NJdypoonZjpQU31PTatx594pwecKSn4UglywQP3HEUf/AI6rW8mZqSCzE1cVs1aVBexhonLEIACloKiHLpSa8AtaGs/CbLak6naltzFomEkgP1raJzZKkEAkee3SJ4HArnL0hQSkVUp3YW9dh3jlq2/7Z0GVcBLFzv8A5hlJy50knVQB/DYmhcmwfpD7DZWiSp0LADVCgFGt67FuPSLZGCEyqgCkuSTcnhw3hDEMRHbHgk9akZ5eUV8LqLtQ/Ym3X6R5isCmX/8AIUuS+kOfMkfSNRl+AaapaSTclJUGrQnxVNgfLpGd9sMFNQQqUPeJPxJ1eIdQ90v8zE5OOYzeM7L1OizE5oVzdIBILJ3KablomMyUlRJUhLUDh6E7BTF72BhNLzXSkhThSSxSVDeosb7fhhj7F5oFzED3YoCDQEJAYM5rx3jzYY55ZTbEttOJOc/CpSSoAUJ/0x84uxGfJJCCEuphU/SNLMxAA86D9oqxSZafiSPMR78ZZNXt1hZlE8zlaSwl3JIe1gOrtFeJwsyWoiVMersDWnHIp8vVtPnpSyWAGzfOkLMdhASZsonkj50/aNDxcx0aZroSsEVTQEUfpWrC1Iz2PxBCSg3BINelfpGgEyXiUe7IKZgqCx3uOCT6ikZ3NcIpyVpKXYvZyL9L/WAhkGJJmg7FJD/nP3jTYqSpYBvv6F2bf/cZDLCNXIA+tfsI2+CxktSRrHjBu9D1ihcZpJ4Fz1p+/wBoOydKJhMtSQUkFwd7D1g5eFoooSkBd244HAesApwCpaiRbm0QZbPsMnCYgISTpUywTtVVCd2bzpDbIMwRMV7shwos3cDbcfcRnf8AyQtfvZKxQBJf1B+h+cMPYSSn3iVLPwIKqCj03/8A2enEUaOd7NMSZS2v4TcHvz36VgDB40BZE5ALOKjxcbvbyjS5pijLT7wVZnHI3PVhXyjPe0C0rKJqf1AP9j6fSIC5uU4TEp8CVIUDcM9uC4I9ICxWSTky1IYTEKBSSi4BG4u/Z48yVRM1DbmojVTZrBhXzpzAfPvZ3K5WHCNS5gmgmpYjgOAAR5c2jUTsUQg+8GuWaEoVqSX2UDUUNjE8w0KOoykqp4qeLoQQxekKFhchRmSlkpUPhIY17OD2YQGUGAXKmMogoUtpZclh1e1AzdY2GBzRSKD4R8TWra0W4jMJC/dKmywddHFCDZy1fnHuY5ALyTRnAJvwx+xgDZmDE0FUtQNXKW7U/K1pAyQpIJdyLhyS3n+UEZzA5xMkzFcfqB27g+f48aVE5M1OtLdnt/uKCZWOSoaCHp4tTW6g3/zEyJIBZISOQPKw+0KZstYZgVCtCk6h997iK1klKWOk7g+n4YgYhcxJbShaDUqFCB247GnSKFhKyQoqS9Lgv6jp9YEw2NmIGlbAgnSQb8V6/tHuAxEufODlpiTtR7h25Dn1ign+VzATVK0bNRT9jRx3hRmaioFDKSs0Y8s41DtuI1k1QkgBb1etGpUWhNnAMzSuWsBaC4cPqG6SOr04ioUSpakISpU5KFgbihrdwPrxHTsSuYXKUTDbUEhXzb5GK82xDLDgoFUkHpUEdK0hSFk8Dz/YR5eayeVmneXSf4yYpddAPia7t6j/ADGrk4aXLQyEBIIBuHP/AG3Pn1gfBS0SgZcoCWCSp0jfk9esDy8x0avDqLkAKem2puXc+kdscZGlK1EqYEtGhUtk8UjOSpyRVg780H+I6ZmbJJ1u/Wo5DDr942Dk5imWtirYWJ+0U4nNH/SkgULwoTgpk9X9JILXUVEAeYqewh7leTJlVmHWfkPJRJJ7+kB8+zfJ54So4SUJyFlVWDydVSASWUKqbjrGg/8AHeRzpKdeJPjIZKSxKQOWevc7Rrcf8JSFDpTb7H1gDKV1LsQB13/B6xiYYy7kJIuzZRApx+fKI/xBmS3IdNbXDUcfOI5lIK6gAt5tBGSIUlLWAeNKUmaVgpJLpsQbizQZl09SRsBQC2/1FIOmZIgq1oUR/wAf0ud7OD8r0inE4XQ9L1of3gAsR/8AMQAAVbgU24s/7wxy1aFApX4gSynDgjz2eBThveeJNFAer/SIF5ZBDOPiG/4PlAQxvsmEK1yDT+xR+hP0PrtABSU/ECGNXjYYXFax1p+cwhzecSVy1AhyNKgC/PH3gBkZmqWlnNrNfeKJvtCS6SpIAgefhlS9JNQQ77EcfnMK8tny1YpCCkrSVVNhRzZ3ioPz2YJssKo4IL8U/wARD2Hw51qI+EpNDZI47PSH/tFhpTUlhGoN4Rvzx38oT5Dgv4Vb69RULV+567cbxPtW4kpASlJazdO3pCTN8q1giTUX0Eih6PVrw3SoEUal4p0gLcMFEVPa31+cUZfLwZaxcKqK9oKl5msTGoeQevXmC84w+tLhtSajUGdqaSbhJs4tetisxeXSwErUVDSbguQ9KsW9fnAGZ3maJUtSiahILJvU2qdnF2vAKcYZqEeFtQfxAgpIsCObwVjMJInSjpSFAfEkknUPM33p1iEuXKQh0JCeb+kQeHAuAo6dQsG6bHmtYKy7EqBKedu30PWD0ypa0ApSGO4uNj5/tAQKpK30lSWYMC55cDa1ICzNMrlYlLke7m08XIG1KHveM7JEzCzADvY7KHQ8Rq5hSpgCCFWf6UiqakFBRMGpLUJFtnfmAhKzBEwMRVgW4dx5il4GxMphuQ99xxC4YHTM04dZX/cCUhjWgch4uwuZAkyZo0LBZjS2x+oPURRRmeAE5I0n4TcD1cc7xdlOCqVTFalD4dBIYbk/4gyStOtSVEoJDFQLeZEeYzDzJQDVDu4+o6GAfZemWRUBRLnxVfyPr02hLmyQVJ905VrsB8LGvQDvs/Edg8SFCo7jiAssxL4ucgfAgIdjYqfYdG6w2CMWhalJBQkyzUrIFGFAQ/NIW4qUgKIUUJO4Yf4jRYvAq5BCnZi4UN4XTgmgmJKikMCz0ryOsTUA85UxEwhZYkAAB2G/LfvAGPnKE1N7VcUMCpxmpelLuzubBuKX/wA8ExHH4k3Jc89+naFZMDMcEHevrzCtaylxsSfNvtVrVgefmRSkbqNtRpWlTWghIlapykpWtgtQTpQDXUeRVi+8T5Rp9c9lgU4dPUBXqH+8EZji9IY7+opf7wLg5/u0pSlmA34A/wAQjzTG6iGO14onKWqbM0pN6kjYHctt+4hzhpYQGSNPo9KVMD4LDGTJqPEsueRwO37wZhy7cn89YAky9KXHFf2gb+KNOpi/EkgeV9oBkJcEuwA+uw6n5VgHBcijv0ELMwmEFtxtDaSpk02hRn8xihVXdvX7QFEnGlJ/bjf5w1n4cLDt42oYzX8akLBIppU9+G8qt6xpDsfysAnE1UtQJNzb6fPaCszxA1AsSCGp67QHmrHxXY+kRkzSuWK1Bv8AneAhjsImfhyglSXcBQNQdjCfLMtlSQ0sHU1SW2FfMw1kONQMK8xn6X0ufFUJ6Fz6AEHzgHU+aFS6lyKp7QsKyV1YBqfKCsGAoAsWCfIvf6/LrC7NpolzUpL1Q13qSEjcvWLoabATq1pzBXvA77QmlziQ72p6RNOK0nkcc/aAZrmvT8rAi1JqWDEMRs2/lAWKx4DqbhvzeCJUwe7KqgHnreIBzIMtRKDpdtPTjy+sZjOMwXLmqlu7MzdgfvG2QkLF3b5dI+Te2UlZxs6pL6fCFGjJA7bepMYz890WbfR/Y7H6wxsoO3BB6dPpDyfg0EhRehcEFiHDVa4r2jBf+PSZJQhRD1ZjyLepj6FMxIcB6mz77+ojWN3Ohmp2UYyXMV7uYJktVWWQFJPo3mIIw8yYl/eKD0qC4PNC3zhwnGKD6iCxr0HPaF2aKBCt1pqBzavHSNC/CZfh5jqQNKzdjT/1Jb0aIYzKUzA0wjWBRYDHhjyOl4W5Orw7pVdQ5D7dQzt1hguZqJVqYsxGyqXH/KIFgkzEeCYCGcJUbHo+449OxOCx5QGWApJ2P1HEEYfFFIUlZclil9xb8/xCbFyVJT7wMqWfF4Q6gL7cch4oYZhiZQ0qQkspwzm7edIB9l8NoVNJqV1qPidztY1uevlJGCM1KNkgu+9dxW0MsHLMoln03LuB5PY12jOt0MU4rSNOxqOnMB4wup+nMCZhPDJArpttflo9lYxJFWjSMxhEJAKtS3UP7gwZ3vTpzSAseXJuaW+Qi6cHISOvZnNezR5PlAAAU9fLzp8o8U57emPkWpBLOkbhjs/Y27QzyXCzP4iUVeEBRukgEsosCAxLOQOkN8hywqSJhJSVfAwDtd2O23aKiZycSZYCjIQAtUxYcqUxASg0DOXoHGmpqI74S/bpGg/iBMdmAFOt2t+PFOS4V55WQ6UVDtU1006Nq7iLMPOYf00eNQLA3N2uB87NDDAYH3SAn9QueT05aw6R2qRPGEMAprX6xXJUCSNmEUZmioc9Rx+f5gbBq/q0/wBD8/KRFOcUBoLGvG0JwTT9IBDnlqsG/LwymqdBDVa8K8MyloBNNQFe9evSA0UiY358oA9oG925LVr0i7VQN27tHs+V72WpINSKd9oD5vIzkTsQJMkKUdZEwkFkpS736gDzMfSJMzUhri3aMlKy4SVzFoShBWAVFviVW7bvU8vD7K5tGNj9fz6RRZjpYq9jQ99jCvKphBKFMyqDkHYtxX5Q7xAChXz/AHjPYpapalEbt8uKefmICOIWZMxRK2c+FzYsAzE1qDSFGa4OYVy0ISSJincAkJAqvoL3O6hDb2tyqZOCglQAmLBJIqgJSXIG5KmF9+kNPZuWJaUocqOkMS9GpZ6GvpATw8sS0s4YgFL8nbrUikKMVlS5k6WslIDlS7aiAPDb/kewhvmSTrCz4men9p5ED4vGiWAWKrM16xdIrKUglKLD6mpfzrEZo3hZMxRM12YE/jwbOWQgf9oAXGVKUjnzdvz1hovFMkJ2P2jPIBM6ap6uwr0t9B6wcua4S1niKcYHEjSQ25H7ebNXoIQ+12S61DEAOyWWBcjZXlv5QRhFM92Ct+LQxkYhwxGoh/l/uM5Y7miVh8A8uakB7gMzM/L/AO6xtMPjPeqSlYqmoNq1FIEzdAmnUE+NA8FR4qfCftwehMZ2VmblITqd2BD0SDu+4Ow5jnjvDq9jc5rKWoEoDqFNLs4PB5hdPRMLTWUlaUkGW3iY1ZiHfpE8tzZapkooZT3ZqMPEfT6wxxs7UQvUHdntW3DPs0dRkpGOUZsolRSpyShmKQAH1VarpoesahUlveAhkhmO9Q/FGtFUnDSp5KlAJmJLBbXHB5EMDKVLltMIVzRgfnALPjlmXwCASeQ37HyizIsL7mWEkkhnqXCegLD5wDmhCCLECHGXq8A37n87wDAAL/7D5iPEsxSodyOsCz3QXDgRYMQFB+kAlzeUUqbpRrH8MDpHnDCcUklCqgkN0PMJZ+MCFFN2PWCFmIxAS7Dp1bf7QOtRKSKlq0B2ez9zEWSwN6ddxSx7nbaBZiph+Eh6N50Af0+cfO48NsYxrMoxSlSveFSUrWPFdwE0CXb5DcmKJuYpRRSw4vvEDl884fSDqVdhTyckd4T/AMqmuykDupQASR0TUhtqx9Dbo0/s/N97OMwMJaEMCE/Eoln7AP31XoY1AUAm1ulOrwp9mVSwhSAokoZyBdRFPKjQ9RjfCUBAFL0pT/UaCrNxqAO8KsFNPvCokbdmHPqYb4xPhDnanXiEqTU0ADUeINAqYA4NHpCGbPYE2AJBqOe7esOB40JJ3SK9Yymb5e5UkEALIBIqSBehsbl79meA1eCmOgQbIZIJ1MwDBj4nv+8K8qVq11o7Dyo/n+0NZrBIerQGLz/FTU40S9H9NaNYmbOHJFmB/cQ2yaeSg88C4tW1Q8E5ijWgkAeGo6jcfnWEmEnmWt0gGhB/DCDSrmeEK5r+djAebSRNlFSKrTVnu1x6PSKJOLKkKSbmohYnFgLSymUpem5qxrbdgYDQomBckAkBRA9WZvrC6WlSFsbAE/LeGc/CpWnUx5pufPf5QJhZSUqqxu7qDE/LrSKK52JCgdZa5JgbMMLLUnxFR+HSmzHoN61q8Uz9JUxA1IJ3t0HQ7t9IQYpSZClGWVA1p7wqANyEuSwcWH2hs00CsKEjSbNQ88fnWPVI8LMq/wC1z594pw1UpJLuAwBuKb78RbjVNJX3sLmlfLZ4BXhi0yYxdi1eTX5N8zFk6cn3aSLvdt4GlSE+6M0qZUw6r0cgsB05/wACCUy9KBX4Q/JtAS/iSiVrIuB9aQywUx0JKeIVfxSNCU/EDsNwKM5beGmCU1LdtjAD4ieBehB4qa/X9ozma5aqXPScOlShPVpCXprFSOA48VTseIZ55IUpaUJICigsTahBctWjRrMgkOAHoVU6bP6RmyXoYTL1z5OKWJqVIUlCdDs73uOfy0bpeNRNRrIJZYQWJDKdNm6lvIiJ+2Xs37xInyj/AFEAgsPjSCCAeo8RHLnpGdyTEzEKA0eAnxP13Y+pbjrC2T1NnWICEuQNJq773L9PpBuX4orRVikUJFfX85hJmaU4hCpBKkBW6XBpUpG+kilaXi/KsIcKSJaAiWaEAkjTxw4v15iTKVZdmOJwaFnVpoKittmH5vFcvEpenFfOCMUsBGpJt9/9RjlZisTCSSBtTu0a0NWvEj4VDUnncQpzOecNMQQdaFg/byp+8RxeagSdVNZBAB5/aogDM5yFy0lZHg37t8qfWAN9oc5lS5aTpdZDgbjcF+o2j51meaTlTCfhfY1i3NMYFTC5OkFxu4O7gjn5bQywOHQUAqloSTXx6nIIBB+IUIjnnnZ4z290rIIDOP0k39Ol4cZPlQAGti5fpXnmEeCnkEBY92ApzvQvXnbaNKjMUJYUZj4hu1/OMYfj6smjHEYv3fhjP5jjVF2FSWD82Hz37xDM8e1QfX5duYpyrLFYola1FKGZ03NQ+l7Wv3jcz3dQaf2LlDStRUSCsAEWOkWHNTeHybkdIX4RISQhCWQiiR8z59TeHE4Mygx4joFeaIVoDf3fIuPztC5a0kOadzxGnmYXWktfjj86xmsSDLPwPVmqXq21hS+0FOMqIMoAu/XZ6iFuNl6VEq0kuSCzUJpy5A33gvLBpcqqSblq0HoxfbiL80khVw4UKwqFuQL1JWpTAqIbgBgpvIqUPLpGgV4gBxuYTKWw8O1ABQc/IfUwRKxxYhYUH9OOYDwDQrT594SZ1LElRNkkuCWo+3kS1ekNcRPcagDqFCe34/nAGMne8l1GrT4g16V2q9LQFGCnEmppVqD8/wBRLIZCVrXqAOlZburtwKecIxjyqahKCoFShZKmY9w0aDJcB7ufMCVE6tBYkUuL73ih/JWASGOk22/C8Jc3w+ke8BBDh/pq+bGG+ICkUUagij2t+ecBZniGkkmzH5QGWxC3mAOWUP8AcLEIUJcoztIBALC6aOUkc/KsaHBSQv3ZBYpLEgji9t4An5JKm4ke7bSPCQgMl66l03NqVo+4jOmhOTzXlmYoaUuW/wCo+1zGZzjNP4r+nLUxUoAAHkivWPpifZqUqV7tQVpKdJAOmhDUawaKMD7EYLDHUJaioVBK1FvIFrdIqM7NUmWkJDAJASG4on8849UQEHUqwNQdr77w7zPLMItSQy0tdlOD0qCW848xeT4YywPdkhRZypTnfnpZmi9ptnMnkmZr/wCLeFuHIYkWckUu3V4JlY8BTuSllbGrXA3Jf8vDE5QiXKme7KwW1GoJLVOzuzxnMswU4zRQaGLkiiSWcsbq6V+piK8xWO94tK5brWQUWNACkqGltqOe/MbvJwqWmXqqQPF0Uz084Cw8mWlAlpAAGxF+Se9zBSSWIFuWo1WiCjNM6UzPQO/1P7QhnZvKY6iwNi350gLMJ6tJXqFCwBpV2Y9HhNjcYHSmWFLXym1tgXP05jx8uX9l/WnG3bbYPM5Q/UDUqKnL2PP2izNcy14dSEkeJgHoQCWNeWtGOE9YUlAGpQSCXFQfIgcQz/mSDLIUxZn1JP4HiY8+U1PSZtPisSpSSACENQtf87Ri8ZPV746ElfhtqLk7Cu9adHh1/M5i0MPElvhAHoQa/m+wkhaJhUgaUEVIavQkvQvsY7X+RPJGrmlPxGj3CpnhZWpRZ3ooV6j7Rls/zozpx93qKQaEJuBUEu3doeZnglzHSZzFAcFYJBehqN2736RkJ2DOohgQLlLsXswUHZ39dnjePL8o1Lsfh1yzKSnQoKcqClM6kAsUgk7F7NTU43hlmZloUApan010s1zYCgHSEsvCTAaFwQSg2Hi7bEXaLpOWLLuQ78KL9fDzetYfKNNXPwRnTHYIQPhKr03002dn6QxxGEkkBICyzAkHS3PwafzmITZvhdg+xr2Dt3izLiqQgIK/enVqUVWJPA2HA6RuSG1Er2fkB1FK1hndSiAK8BgfOGODSFVSGGwFh2iqbjipwWY7AeQi/CYgJCdAcHcCwAvw7sG78RdAyrl77QXk4UpwVMkH60gGRNJrXf1hhla/iISkD9SuWGw2rGoyhJVMlrJqz9+0KPbbHz0oQuQlBUpaUKB5UWSbgVLJqd/RiczlvUaQXCX6fuz0ig4tIB5H05iVYIXJVLHiAcBi3JYln2r6NAsrGVKTUeUDZ7mSCpwolxZ6OWp1/PNPgsaoE6R4b2L9j+bRYlPcyxQQD/c1Nqm16dIhLxJUEl1VdxsCG47xjPafELUpGkq8ahLJALsTVq1t27Rr8LL93LCVEkJASly5JFCo0FTQve8IohCfCampepijDp0rUk0q48/8v6wVKWNLhgHLUhdLnKE4BRBQUMGBooXveg6W6xUe/wAoUmehSKyyXP8AxLWA2BMNcYnRMlqSD4lMqjEBjfo4A7kQun5zKlkpUou4sDRvzZ4n/N5a9ASsOQ+j9WkXLGt2/Gho2KxGJdTEmsLc8xulKkh/CglwHY/u32gufmKQlJFQtNCLEF6vxvSMlm2NZCikmrJvU1AJfqASIlWGmX4rVKUWpT5vQxosoniWlCtLuA1bcfKEOTrEuQP71H0Ap+8XypywAk1A0pd6ggD1f7xFb3+POkh6H8pC7GzgUjpt61pGfGaIkS3WsnSPhDFuA4pS0IcvzVeLKl6lJSFsEoAcjzBJNWo1o0grM81EqYQbuPT8+hhtlk5U1XiSQBWot+WirLsPOmKJmSly0pIIHhAURV6urh7VjWYOQgJqpIJ2S1D9zE2aBYPCaB4laiTdgPItc7QnzRLTCA7XH7fnMalUpLNQxnvaJKpfiAdJDHodnpTvGb0bLpBIckXNKvT7bwROzSWGru33qPMwjnoWpQVbZTFvNjc7ecCYpBcAVUoHS93AYj0r6xw/yMd6Y/si7OUywFKIdCxUNuP9v5QkwOUzfeImy0pSAC4WCFbhuCCGL9YMn4kBIQpJSqnhBArt597+cRx2YqVpADKFGV9GH1jhyZ2+T1zuUvYfCZspE6alaKGmrSb7i1qmvaDJrrWlaEpIAJINSQLgDci/lvFBxAMvZKzRSSKEilPTePU41amGhCWqG46deveMXWvE2YoxYQlKwlSg41Eiw5FR61DesV4zLylpoUfEQb3erHfpWPVYwgBExBWkiikuVAhrhrHv9YNwM1M2XqT8NWYeobmMT8ZuL/wtyzGF1JUARXUHo17dmgj+Ty5j6VMjYXIP5zWPFr1KFgvZ6gh/ka224iWli0wKQ9iDT1FvOJMr7OllsATsFpUtLuw0+vf5xCVKSRV37/5i7EgqJKFakmoLUqbA2NiaQ0k+y81SQRNSHFvd6vm/7R3kyynTfdB5ngp6ZiShClS1LJ1JNEamDEF7JDiwd72h5LlhIAYCl+zt9Q/OkCgjo6Pb46Kk4gBdEh3p4f8AkVB/IsKbdYNk+IJ2ZLBo6OjQMmaUy3UpIu70vS+14CGboTL1avCocUqSKdS5byjo6G0CYvGlQAQmqUkHVQgli7t9oWnM1k6QhIukh6F00fpR2qS55aPY6M5XprGbRRjhR0bGyQTZiXSKsW6ObUitWJGiopY16GrEM9RTl3eOjo5bpyTV6VHMCVE6QAFEuD8LnYj8pDyViUlCSCzXJqf8x0dDi5LctVxlrpmKon9b2NK3Y8M28Cifr1DTS1CNL2o7Mewjo6PS2QrX/U1CwIJ+Y9LbbRofZtTSpqzU0SCeEuW+f0jo6CqM1lqSgADU6mCRsCSb9L9IzuczVFaJcsgkuolqeEN9VUjyOiVY0GWTZg91LRLVMmFIU4ACW/uUo+FILG99oeScrTJkD3rmbMrMXSqmNBbwpSABQfCNzHR0QZ/HzZc3QhJCkLIDily16Rs/4ZOGCUSQEBq0DnZyd/OOjoqVNWMUWB2+cSl4dKi+opV3opuht5NHR0BNckpOq52G3++8WmcSATT+5w4IO3WPI6JVZvPsvOsKkTEJlknWlSXI6o28jaFc7DrQdalpW1vCEkAs4cUbe0dHR8zn65NRxzmr0BxikTgKF+or/rrCbOZelEtJWPeIPxWOnYHSG7H8PsdHTjx70xPQi8NNqKmrhjqg/DomBACgnUhTgpNWOx/P89HRzz5LvTPyHz5lArUAsbA3fp5QTIngkOsayDRxUbsLbfWPI6JMOtbbipcmUCRLOhQ/tG8M8BiEuEqKdQAatxYkG4MdHRO5lv8ASb/IFjMsUkKKSpSF1CgKpL7sA1yX7Qwy8zRKQ5rpDvQ+YeOjo9WNtx+X7dt2x//Z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ปรากฏการณ์ทางธรณีภาค</a:t>
            </a:r>
            <a:endParaRPr lang="th-TH" sz="5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500034" y="1571612"/>
            <a:ext cx="8229600" cy="4525963"/>
          </a:xfrm>
        </p:spPr>
        <p:txBody>
          <a:bodyPr>
            <a:noAutofit/>
          </a:bodyPr>
          <a:lstStyle/>
          <a:p>
            <a:r>
              <a:rPr lang="th-TH" sz="2800" dirty="0">
                <a:cs typeface="+mj-cs"/>
              </a:rPr>
              <a:t>นาซก้า แผ่นเปลือกโลกทั้งหมดไม่หยุดนิ่งอยู่กับที่จะมีการเคลื่อนที่ตลอดเวลาใน </a:t>
            </a:r>
            <a:r>
              <a:rPr lang="en-US" sz="2800" dirty="0">
                <a:cs typeface="+mj-cs"/>
              </a:rPr>
              <a:t>3</a:t>
            </a:r>
            <a:r>
              <a:rPr lang="th-TH" sz="2800" dirty="0">
                <a:cs typeface="+mj-cs"/>
              </a:rPr>
              <a:t> แบบ ได้แก่</a:t>
            </a:r>
            <a:r>
              <a:rPr lang="th-TH" sz="2800" u="sng" dirty="0">
                <a:cs typeface="+mj-cs"/>
              </a:rPr>
              <a:t>การเคลื่อนที่เข้าหากัน แยกออกจากกัน </a:t>
            </a:r>
            <a:br>
              <a:rPr lang="th-TH" sz="2800" u="sng" dirty="0">
                <a:cs typeface="+mj-cs"/>
              </a:rPr>
            </a:br>
            <a:r>
              <a:rPr lang="th-TH" sz="2800" u="sng" dirty="0">
                <a:cs typeface="+mj-cs"/>
              </a:rPr>
              <a:t>และไถลตัวขนานออกจากกันซึ่งผลของการเคลื่อนที่ของเปลือกโลก</a:t>
            </a:r>
            <a:r>
              <a:rPr lang="th-TH" sz="2800" dirty="0">
                <a:cs typeface="+mj-cs"/>
              </a:rPr>
              <a:t>ทำให้เกิดปรากฎการณ์ต่าง ๆ ขึ้น เช่น แผ่นดินไหว เทือกเขา ภูเขาไฟ และกระบวนการเกิดแร่และหิน</a:t>
            </a:r>
            <a:endParaRPr lang="en-US" sz="2800" dirty="0">
              <a:cs typeface="+mj-cs"/>
            </a:endParaRPr>
          </a:p>
        </p:txBody>
      </p:sp>
      <p:pic>
        <p:nvPicPr>
          <p:cNvPr id="4" name="Picture 3" descr="plate_bondaries.gif"/>
          <p:cNvPicPr/>
          <p:nvPr/>
        </p:nvPicPr>
        <p:blipFill>
          <a:blip r:embed="rId2" cstate="print"/>
          <a:srcRect b="16581"/>
          <a:stretch>
            <a:fillRect/>
          </a:stretch>
        </p:blipFill>
        <p:spPr>
          <a:xfrm>
            <a:off x="928662" y="3714752"/>
            <a:ext cx="7105677" cy="2596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4847</Words>
  <Application>Microsoft Office PowerPoint</Application>
  <PresentationFormat>On-screen Show (4:3)</PresentationFormat>
  <Paragraphs>268</Paragraphs>
  <Slides>86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87" baseType="lpstr">
      <vt:lpstr>Office Theme</vt:lpstr>
      <vt:lpstr>ปฏิสัมพันธ์เชิงภูมิศาสตร์</vt:lpstr>
      <vt:lpstr>ปฏิสัมพันธ์เชิงภูมิศาสตร์ของโลก</vt:lpstr>
      <vt:lpstr>ธรณีภาค (Lithosphere)</vt:lpstr>
      <vt:lpstr>ทฤษฎีทวีปเลื่อน (Continental Drift Theory)</vt:lpstr>
      <vt:lpstr>ทฤษฎีทวีปเลื่อน (Continental Drift Theory)</vt:lpstr>
      <vt:lpstr>ทฤษฎีทวีปเลื่อน (Continental Drift Theory)</vt:lpstr>
      <vt:lpstr>Slide 7</vt:lpstr>
      <vt:lpstr>ทฤษฎีการเคลื่อนที่ของแผ่นเปลือกโลก (Plate TectonicTheory)</vt:lpstr>
      <vt:lpstr>ปรากฏการณ์ทางธรณีภาค</vt:lpstr>
      <vt:lpstr>แผ่นธรณีเคลื่อนออกจากกัน</vt:lpstr>
      <vt:lpstr>แผ่นธรณีเคลื่อนที่เข้าหากัน</vt:lpstr>
      <vt:lpstr>แผ่นธรณีเคลื่อนที่สวนกัน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ปฏิสัมพันธ์เชิงภูมิศาสตร์</dc:title>
  <dc:creator>wanali</dc:creator>
  <cp:lastModifiedBy>wanali</cp:lastModifiedBy>
  <cp:revision>42</cp:revision>
  <dcterms:created xsi:type="dcterms:W3CDTF">2014-12-08T01:47:53Z</dcterms:created>
  <dcterms:modified xsi:type="dcterms:W3CDTF">2014-12-12T02:17:21Z</dcterms:modified>
</cp:coreProperties>
</file>